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5143500" cx="9144000"/>
  <p:notesSz cx="6858000" cy="9144000"/>
  <p:embeddedFontLst>
    <p:embeddedFont>
      <p:font typeface="Roboto"/>
      <p:regular r:id="rId22"/>
      <p:bold r:id="rId23"/>
      <p:italic r:id="rId24"/>
      <p:boldItalic r:id="rId25"/>
    </p:embeddedFont>
    <p:embeddedFont>
      <p:font typeface="Lato"/>
      <p:regular r:id="rId26"/>
      <p:bold r:id="rId27"/>
      <p:italic r:id="rId28"/>
      <p:boldItalic r:id="rId29"/>
    </p:embeddedFont>
    <p:embeddedFont>
      <p:font typeface="Arvo"/>
      <p:regular r:id="rId30"/>
      <p:bold r:id="rId31"/>
      <p:italic r:id="rId32"/>
      <p:boldItalic r:id="rId33"/>
    </p:embeddedFont>
    <p:embeddedFont>
      <p:font typeface="Lato Black"/>
      <p:bold r:id="rId34"/>
      <p:boldItalic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Roboto-regular.fntdata"/><Relationship Id="rId21" Type="http://schemas.openxmlformats.org/officeDocument/2006/relationships/slide" Target="slides/slide16.xml"/><Relationship Id="rId24" Type="http://schemas.openxmlformats.org/officeDocument/2006/relationships/font" Target="fonts/Roboto-italic.fntdata"/><Relationship Id="rId23" Type="http://schemas.openxmlformats.org/officeDocument/2006/relationships/font" Target="fonts/Roboto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Lato-regular.fntdata"/><Relationship Id="rId25" Type="http://schemas.openxmlformats.org/officeDocument/2006/relationships/font" Target="fonts/Roboto-boldItalic.fntdata"/><Relationship Id="rId28" Type="http://schemas.openxmlformats.org/officeDocument/2006/relationships/font" Target="fonts/Lato-italic.fntdata"/><Relationship Id="rId27" Type="http://schemas.openxmlformats.org/officeDocument/2006/relationships/font" Target="fonts/Lato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Lato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Arvo-bold.fntdata"/><Relationship Id="rId30" Type="http://schemas.openxmlformats.org/officeDocument/2006/relationships/font" Target="fonts/Arvo-regular.fntdata"/><Relationship Id="rId11" Type="http://schemas.openxmlformats.org/officeDocument/2006/relationships/slide" Target="slides/slide6.xml"/><Relationship Id="rId33" Type="http://schemas.openxmlformats.org/officeDocument/2006/relationships/font" Target="fonts/Arvo-boldItalic.fntdata"/><Relationship Id="rId10" Type="http://schemas.openxmlformats.org/officeDocument/2006/relationships/slide" Target="slides/slide5.xml"/><Relationship Id="rId32" Type="http://schemas.openxmlformats.org/officeDocument/2006/relationships/font" Target="fonts/Arvo-italic.fntdata"/><Relationship Id="rId13" Type="http://schemas.openxmlformats.org/officeDocument/2006/relationships/slide" Target="slides/slide8.xml"/><Relationship Id="rId35" Type="http://schemas.openxmlformats.org/officeDocument/2006/relationships/font" Target="fonts/LatoBlack-boldItalic.fntdata"/><Relationship Id="rId12" Type="http://schemas.openxmlformats.org/officeDocument/2006/relationships/slide" Target="slides/slide7.xml"/><Relationship Id="rId34" Type="http://schemas.openxmlformats.org/officeDocument/2006/relationships/font" Target="fonts/LatoBlack-bold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Good evening everyone, I am excited to introduce ACES Consulting. My name is Elisa and I am joined by my teammates Sanjana, Zach and Joe. We are excited to showcase our proposal today. EA is looking for solutions to encourage </a:t>
            </a:r>
            <a:r>
              <a:rPr lang="en">
                <a:solidFill>
                  <a:schemeClr val="dk1"/>
                </a:solidFill>
              </a:rPr>
              <a:t>positive</a:t>
            </a:r>
            <a:r>
              <a:rPr lang="en">
                <a:solidFill>
                  <a:schemeClr val="dk1"/>
                </a:solidFill>
              </a:rPr>
              <a:t> play experiences and we are looking forward to </a:t>
            </a:r>
            <a:r>
              <a:rPr lang="en">
                <a:solidFill>
                  <a:schemeClr val="dk1"/>
                </a:solidFill>
              </a:rPr>
              <a:t>assisting</a:t>
            </a:r>
            <a:r>
              <a:rPr lang="en">
                <a:solidFill>
                  <a:schemeClr val="dk1"/>
                </a:solidFill>
              </a:rPr>
              <a:t> you in your journey to creating a healthier gaming </a:t>
            </a:r>
            <a:r>
              <a:rPr lang="en">
                <a:solidFill>
                  <a:schemeClr val="dk1"/>
                </a:solidFill>
              </a:rPr>
              <a:t>environment in EAsports.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fb661a3b1e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fb661a3b1e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fb661a3b1e_2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fb661a3b1e_2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fb661a3b1e_2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fb661a3b1e_2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fa03c9eeac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fa03c9eeac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cb6ab3c865_3_10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cb6ab3c865_3_10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f687fdf538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f687fdf538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Why did we choose not pursue a competitive preference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Mock ups of what a player might see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KPI’s for different areas of churn,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fb661a3b1e_2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fb661a3b1e_2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f6809be667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f6809be667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EA has already made progress towards creating a positive </a:t>
            </a:r>
            <a:r>
              <a:rPr lang="en">
                <a:solidFill>
                  <a:schemeClr val="dk1"/>
                </a:solidFill>
              </a:rPr>
              <a:t>environment</a:t>
            </a:r>
            <a:r>
              <a:rPr lang="en">
                <a:solidFill>
                  <a:schemeClr val="dk1"/>
                </a:solidFill>
              </a:rPr>
              <a:t> for players. We would like to take further action to </a:t>
            </a:r>
            <a:r>
              <a:rPr lang="en">
                <a:solidFill>
                  <a:schemeClr val="dk1"/>
                </a:solidFill>
              </a:rPr>
              <a:t>provide</a:t>
            </a:r>
            <a:r>
              <a:rPr lang="en">
                <a:solidFill>
                  <a:schemeClr val="dk1"/>
                </a:solidFill>
              </a:rPr>
              <a:t> value by offering three main strategies to reduce online harm. These include utilizing </a:t>
            </a:r>
            <a:r>
              <a:rPr lang="en">
                <a:solidFill>
                  <a:schemeClr val="dk1"/>
                </a:solidFill>
              </a:rPr>
              <a:t>positive</a:t>
            </a:r>
            <a:r>
              <a:rPr lang="en">
                <a:solidFill>
                  <a:schemeClr val="dk1"/>
                </a:solidFill>
              </a:rPr>
              <a:t> reinforcement, a muting system, and finally player </a:t>
            </a:r>
            <a:r>
              <a:rPr lang="en">
                <a:solidFill>
                  <a:schemeClr val="dk1"/>
                </a:solidFill>
              </a:rPr>
              <a:t>ability</a:t>
            </a:r>
            <a:r>
              <a:rPr lang="en">
                <a:solidFill>
                  <a:schemeClr val="dk1"/>
                </a:solidFill>
              </a:rPr>
              <a:t>. Looking at the impact of our cumulative strategy, we estimate that it will result in a 40% reduction in online </a:t>
            </a:r>
            <a:r>
              <a:rPr lang="en">
                <a:solidFill>
                  <a:schemeClr val="dk1"/>
                </a:solidFill>
              </a:rPr>
              <a:t>toxicity and a 15% ROI….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f6809be667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f6809be667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Before we take a deeper look into our strategy I want to introduce you to Tom B. Tom B is an 18-25 year old white heterosexual man. According to studies by authors from Northeastern </a:t>
            </a:r>
            <a:r>
              <a:rPr lang="en"/>
              <a:t>University</a:t>
            </a:r>
            <a:r>
              <a:rPr lang="en"/>
              <a:t> and multiple entertainment companies, Tom is your player who most often commits online harm. His targets usually include players who are women, part of the LGBTQ+ community, and people of color. The study mentioned that players similar to Tom, motivation stems from wanting to feel a sense of thrill and </a:t>
            </a:r>
            <a:r>
              <a:rPr lang="en"/>
              <a:t>accomplishment, and wanting to constantly be entertained. When looking at ways to discourage or prevent Tom from continuing with online harm is to provide incentive, a new way to keep games entertaining, and having a positive outlet to fulfill their needs and wants. Let’s take a look at the way we chose to combat Tom’s tendency to commit online toxicity.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f6809be667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f6809be667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order to resolve Tom’s </a:t>
            </a:r>
            <a:r>
              <a:rPr lang="en"/>
              <a:t>tendency</a:t>
            </a:r>
            <a:r>
              <a:rPr lang="en"/>
              <a:t> to commit online toxicity, we present a positive play </a:t>
            </a:r>
            <a:r>
              <a:rPr lang="en"/>
              <a:t>experience</a:t>
            </a:r>
            <a:r>
              <a:rPr lang="en"/>
              <a:t> as our strategy. What a positive play </a:t>
            </a:r>
            <a:r>
              <a:rPr lang="en"/>
              <a:t>experience</a:t>
            </a:r>
            <a:r>
              <a:rPr lang="en"/>
              <a:t> is composed of utilizing </a:t>
            </a:r>
            <a:r>
              <a:rPr lang="en"/>
              <a:t>reinforcement, providing a an incentive/reward, and creating an equal playing field. The reason we chose this as our strategy is because research from Spectrum Labs, as shown that it provides a 40% reduction in toxicity. Another study conducted by the International Journal of Serious Games and University of Wyoming found that having a positive environment system increased enjoyment in playing and therefore, led to higher levels of retention. Therefore, we propose of having a positive reinforcement system which will include a mute feature and will also take into accordance of each player ability.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cb6ab3c865_3_5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cb6ab3c865_3_5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Now going into more depth on how we will roll this out is by starting a positive reinforcement system. This system was </a:t>
            </a:r>
            <a:r>
              <a:rPr lang="en"/>
              <a:t>influenced</a:t>
            </a:r>
            <a:r>
              <a:rPr lang="en"/>
              <a:t> by an implementation in the game console League of Legends.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positive </a:t>
            </a:r>
            <a:r>
              <a:rPr lang="en"/>
              <a:t>reinforcement</a:t>
            </a:r>
            <a:r>
              <a:rPr lang="en"/>
              <a:t> works by having 5 levels and each level has three different checkpoints. At each checkpoint players can </a:t>
            </a:r>
            <a:r>
              <a:rPr lang="en"/>
              <a:t>receive</a:t>
            </a:r>
            <a:r>
              <a:rPr lang="en"/>
              <a:t> rewards such as; new jersey, </a:t>
            </a:r>
            <a:r>
              <a:rPr lang="en"/>
              <a:t>unlocking</a:t>
            </a:r>
            <a:r>
              <a:rPr lang="en"/>
              <a:t> a new stadium, and screen </a:t>
            </a:r>
            <a:r>
              <a:rPr lang="en"/>
              <a:t>flairs.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Players will also have the option of having a mute </a:t>
            </a:r>
            <a:r>
              <a:rPr lang="en"/>
              <a:t>button</a:t>
            </a:r>
            <a:r>
              <a:rPr lang="en"/>
              <a:t>. This will allow a player to mute another if they are participating in any negative language or verbal behavior that is harmful.      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addition, players will be able to play a game based on their </a:t>
            </a:r>
            <a:r>
              <a:rPr lang="en"/>
              <a:t>abilities</a:t>
            </a:r>
            <a:r>
              <a:rPr lang="en"/>
              <a:t>. In order to determine a player’s skill level we will measure their overall performance on winning statistics and how long/much the play on a daily basis.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 now let’s take a look at our estimated timeline.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f687fdf538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f687fdf538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Now looking at the implementation timeline, we estimate that this project will take a total of 24 months to complete. This is based on a full-scaled gaming development brought down to a shorter timeline to accommodate for a smaller project. If beginning the project today, we estimate that planning and pre-production would finish in dec. Following that is production with the longest duration of time of 10 months to </a:t>
            </a:r>
            <a:r>
              <a:rPr lang="en"/>
              <a:t>accommodate</a:t>
            </a:r>
            <a:r>
              <a:rPr lang="en"/>
              <a:t> for </a:t>
            </a:r>
            <a:r>
              <a:rPr lang="en"/>
              <a:t>development</a:t>
            </a:r>
            <a:r>
              <a:rPr lang="en"/>
              <a:t> of our features. Following production, is the testing of the code. When it’s passed, it moves onto the </a:t>
            </a:r>
            <a:r>
              <a:rPr lang="en"/>
              <a:t>launching</a:t>
            </a:r>
            <a:r>
              <a:rPr lang="en"/>
              <a:t> stages and finally allowing for any </a:t>
            </a:r>
            <a:r>
              <a:rPr lang="en"/>
              <a:t>additional</a:t>
            </a:r>
            <a:r>
              <a:rPr lang="en"/>
              <a:t> fixes after the main launches is the post production changes and edits.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fd2e6a908e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fd2e6a908e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Why did we choose not pursue a competitive preference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Mock ups of what a player might see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KPI’s for different areas of churn,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f687fdf538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f687fdf538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Magnitude of the dollar to EA - toxicity leads to players leaving </a:t>
            </a:r>
            <a:endParaRPr sz="1800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595959"/>
              </a:solidFill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fd1a31ec49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fd1a31ec49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ACES is confident this strategy will reduce online harm in EAsports. Through the implementation of positive reinforcement, muting system, and player ability, EAsports will see a 40% reduction in online toxicity and 15% ROI resulting from year 1 of implementation. ACES is honored to be a part of EA’s journey as they continue to encourage positive gaming experiences. And if you </a:t>
            </a:r>
            <a:r>
              <a:rPr lang="en">
                <a:solidFill>
                  <a:schemeClr val="dk1"/>
                </a:solidFill>
              </a:rPr>
              <a:t>remember our player, Tom B, he is now able to have a positive outlet to continue gaming without causing harm to other players. </a:t>
            </a:r>
            <a:r>
              <a:rPr lang="en">
                <a:solidFill>
                  <a:schemeClr val="dk1"/>
                </a:solidFill>
              </a:rPr>
              <a:t>We now welcome any questions you may have.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9.png"/><Relationship Id="rId4" Type="http://schemas.openxmlformats.org/officeDocument/2006/relationships/image" Target="../media/image2.jpg"/><Relationship Id="rId5" Type="http://schemas.openxmlformats.org/officeDocument/2006/relationships/image" Target="../media/image11.png"/><Relationship Id="rId6" Type="http://schemas.openxmlformats.org/officeDocument/2006/relationships/image" Target="../media/image5.jpg"/><Relationship Id="rId7" Type="http://schemas.openxmlformats.org/officeDocument/2006/relationships/image" Target="../media/image31.png"/><Relationship Id="rId8" Type="http://schemas.openxmlformats.org/officeDocument/2006/relationships/image" Target="../media/image27.jpg"/></Relationships>
</file>

<file path=ppt/slides/_rels/slide10.xml.rels><?xml version="1.0" encoding="UTF-8" standalone="yes"?><Relationships xmlns="http://schemas.openxmlformats.org/package/2006/relationships"><Relationship Id="rId11" Type="http://schemas.openxmlformats.org/officeDocument/2006/relationships/slide" Target="/ppt/slides/slide9.xml"/><Relationship Id="rId10" Type="http://schemas.openxmlformats.org/officeDocument/2006/relationships/slide" Target="/ppt/slides/slide8.xml"/><Relationship Id="rId13" Type="http://schemas.openxmlformats.org/officeDocument/2006/relationships/slide" Target="/ppt/slides/slide12.xml"/><Relationship Id="rId12" Type="http://schemas.openxmlformats.org/officeDocument/2006/relationships/slide" Target="/ppt/slides/slide11.xm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slide" Target="/ppt/slides/slide2.xml"/><Relationship Id="rId4" Type="http://schemas.openxmlformats.org/officeDocument/2006/relationships/slide" Target="/ppt/slides/slide3.xml"/><Relationship Id="rId9" Type="http://schemas.openxmlformats.org/officeDocument/2006/relationships/slide" Target="/ppt/slides/slide7.xml"/><Relationship Id="rId15" Type="http://schemas.openxmlformats.org/officeDocument/2006/relationships/slide" Target="/ppt/slides/slide14.xml"/><Relationship Id="rId14" Type="http://schemas.openxmlformats.org/officeDocument/2006/relationships/slide" Target="/ppt/slides/slide13.xml"/><Relationship Id="rId17" Type="http://schemas.openxmlformats.org/officeDocument/2006/relationships/slide" Target="/ppt/slides/slide16.xml"/><Relationship Id="rId16" Type="http://schemas.openxmlformats.org/officeDocument/2006/relationships/slide" Target="/ppt/slides/slide15.xml"/><Relationship Id="rId5" Type="http://schemas.openxmlformats.org/officeDocument/2006/relationships/slide" Target="/ppt/slides/slide4.xml"/><Relationship Id="rId6" Type="http://schemas.openxmlformats.org/officeDocument/2006/relationships/slide" Target="/ppt/slides/slide5.xml"/><Relationship Id="rId7" Type="http://schemas.openxmlformats.org/officeDocument/2006/relationships/slide" Target="/ppt/slides/slide5.xml"/><Relationship Id="rId8" Type="http://schemas.openxmlformats.org/officeDocument/2006/relationships/slide" Target="/ppt/slides/slide6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dl.acm.org/doi/pdf/10.1145/3474680" TargetMode="External"/><Relationship Id="rId4" Type="http://schemas.openxmlformats.org/officeDocument/2006/relationships/image" Target="../media/image17.png"/><Relationship Id="rId9" Type="http://schemas.openxmlformats.org/officeDocument/2006/relationships/image" Target="../media/image26.png"/><Relationship Id="rId5" Type="http://schemas.openxmlformats.org/officeDocument/2006/relationships/image" Target="../media/image15.png"/><Relationship Id="rId6" Type="http://schemas.openxmlformats.org/officeDocument/2006/relationships/image" Target="../media/image20.png"/><Relationship Id="rId7" Type="http://schemas.openxmlformats.org/officeDocument/2006/relationships/image" Target="../media/image19.png"/><Relationship Id="rId8" Type="http://schemas.openxmlformats.org/officeDocument/2006/relationships/hyperlink" Target="https://dl.acm.org/doi/pdf/10.1145/3313831.3376191" TargetMode="External"/></Relationships>
</file>

<file path=ppt/slides/_rels/slide12.xml.rels><?xml version="1.0" encoding="UTF-8" standalone="yes"?><Relationships xmlns="http://schemas.openxmlformats.org/package/2006/relationships"><Relationship Id="rId11" Type="http://schemas.openxmlformats.org/officeDocument/2006/relationships/hyperlink" Target="https://citeseerx.ist.psu.edu/viewdoc/download?doi=10.1.1.679.5307&amp;rep=rep1&amp;type=pdf" TargetMode="External"/><Relationship Id="rId10" Type="http://schemas.openxmlformats.org/officeDocument/2006/relationships/hyperlink" Target="https://www.bbc.com/news/technology-20204354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dl.acm.org/doi/pdf/10.1145/3474680" TargetMode="External"/><Relationship Id="rId4" Type="http://schemas.openxmlformats.org/officeDocument/2006/relationships/image" Target="../media/image23.png"/><Relationship Id="rId9" Type="http://schemas.openxmlformats.org/officeDocument/2006/relationships/image" Target="../media/image25.png"/><Relationship Id="rId5" Type="http://schemas.openxmlformats.org/officeDocument/2006/relationships/image" Target="../media/image21.png"/><Relationship Id="rId6" Type="http://schemas.openxmlformats.org/officeDocument/2006/relationships/hyperlink" Target="https://www.spectrumlabsai.com/the-blog/how-major-gaming-companies-are-combatting-toxicity-in-2020" TargetMode="External"/><Relationship Id="rId7" Type="http://schemas.openxmlformats.org/officeDocument/2006/relationships/image" Target="../media/image18.png"/><Relationship Id="rId8" Type="http://schemas.openxmlformats.org/officeDocument/2006/relationships/hyperlink" Target="https://leon-40960.medium.com/league-of-legends-honor-system-e134022fcef0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leon-40960.medium.com/league-of-legends-honor-system-e134022fcef0" TargetMode="External"/><Relationship Id="rId4" Type="http://schemas.openxmlformats.org/officeDocument/2006/relationships/hyperlink" Target="https://www.spectrumlabsai.com/the-blog/how-major-gaming-companies-are-combatting-toxicity-in-2020" TargetMode="External"/><Relationship Id="rId5" Type="http://schemas.openxmlformats.org/officeDocument/2006/relationships/hyperlink" Target="https://citeseerx.ist.psu.edu/viewdoc/download?doi=10.1.1.679.5307&amp;rep=rep1&amp;type=pdf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www.g2.com/articles/stages-of-game-development" TargetMode="External"/><Relationship Id="rId4" Type="http://schemas.openxmlformats.org/officeDocument/2006/relationships/hyperlink" Target="https://www.cgspectrum.com/blog/game-development-process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slide" Target="/ppt/slides/slide10.xml"/><Relationship Id="rId4" Type="http://schemas.openxmlformats.org/officeDocument/2006/relationships/image" Target="../media/image8.png"/></Relationships>
</file>

<file path=ppt/slides/_rels/slide16.xml.rels><?xml version="1.0" encoding="UTF-8" standalone="yes"?><Relationships xmlns="http://schemas.openxmlformats.org/package/2006/relationships"><Relationship Id="rId10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4.png"/><Relationship Id="rId4" Type="http://schemas.openxmlformats.org/officeDocument/2006/relationships/hyperlink" Target="https://dl.acm.org/doi/pdf/10.1145/3474680" TargetMode="External"/><Relationship Id="rId9" Type="http://schemas.openxmlformats.org/officeDocument/2006/relationships/hyperlink" Target="https://www.wired.com/story/toxicity-in-gaming-is-dangerous-heres-how-to-stand-up-to-it/" TargetMode="External"/><Relationship Id="rId5" Type="http://schemas.openxmlformats.org/officeDocument/2006/relationships/hyperlink" Target="https://www.gamerspeak.io/dont-hesitate-take-action-and-ban-toxic-players/" TargetMode="External"/><Relationship Id="rId6" Type="http://schemas.openxmlformats.org/officeDocument/2006/relationships/hyperlink" Target="https://finance.yahoo.com/quote/EA/financials?p=EA" TargetMode="External"/><Relationship Id="rId7" Type="http://schemas.openxmlformats.org/officeDocument/2006/relationships/hyperlink" Target="https://www.adl.org/free-to-play" TargetMode="External"/><Relationship Id="rId8" Type="http://schemas.openxmlformats.org/officeDocument/2006/relationships/hyperlink" Target="https://msutoday.msu.edu/news/2021/faculty-voice-gaming-and-toxicity?collection=b5aeb011-2fbb-411f-9179-81bb58d9936e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Relationship Id="rId4" Type="http://schemas.openxmlformats.org/officeDocument/2006/relationships/image" Target="../media/image6.png"/><Relationship Id="rId5" Type="http://schemas.openxmlformats.org/officeDocument/2006/relationships/image" Target="../media/image13.png"/><Relationship Id="rId6" Type="http://schemas.openxmlformats.org/officeDocument/2006/relationships/slide" Target="/ppt/slides/slide10.xml"/><Relationship Id="rId7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5.png"/><Relationship Id="rId4" Type="http://schemas.openxmlformats.org/officeDocument/2006/relationships/slide" Target="/ppt/slides/slide10.xml"/><Relationship Id="rId5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Relationship Id="rId4" Type="http://schemas.openxmlformats.org/officeDocument/2006/relationships/image" Target="../media/image1.png"/><Relationship Id="rId5" Type="http://schemas.openxmlformats.org/officeDocument/2006/relationships/image" Target="../media/image9.png"/><Relationship Id="rId6" Type="http://schemas.openxmlformats.org/officeDocument/2006/relationships/slide" Target="/ppt/slides/slide10.xml"/><Relationship Id="rId7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Relationship Id="rId4" Type="http://schemas.openxmlformats.org/officeDocument/2006/relationships/image" Target="../media/image4.png"/><Relationship Id="rId10" Type="http://schemas.openxmlformats.org/officeDocument/2006/relationships/image" Target="../media/image8.png"/><Relationship Id="rId9" Type="http://schemas.openxmlformats.org/officeDocument/2006/relationships/slide" Target="/ppt/slides/slide10.xml"/><Relationship Id="rId5" Type="http://schemas.openxmlformats.org/officeDocument/2006/relationships/image" Target="../media/image3.png"/><Relationship Id="rId6" Type="http://schemas.openxmlformats.org/officeDocument/2006/relationships/image" Target="../media/image7.png"/><Relationship Id="rId7" Type="http://schemas.openxmlformats.org/officeDocument/2006/relationships/image" Target="../media/image16.png"/><Relationship Id="rId8" Type="http://schemas.openxmlformats.org/officeDocument/2006/relationships/image" Target="../media/image2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slide" Target="/ppt/slides/slide10.xml"/><Relationship Id="rId4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Relationship Id="rId4" Type="http://schemas.openxmlformats.org/officeDocument/2006/relationships/image" Target="../media/image34.png"/><Relationship Id="rId9" Type="http://schemas.openxmlformats.org/officeDocument/2006/relationships/image" Target="../media/image8.png"/><Relationship Id="rId5" Type="http://schemas.openxmlformats.org/officeDocument/2006/relationships/image" Target="../media/image33.png"/><Relationship Id="rId6" Type="http://schemas.openxmlformats.org/officeDocument/2006/relationships/image" Target="../media/image32.png"/><Relationship Id="rId7" Type="http://schemas.openxmlformats.org/officeDocument/2006/relationships/image" Target="../media/image30.png"/><Relationship Id="rId8" Type="http://schemas.openxmlformats.org/officeDocument/2006/relationships/slide" Target="/ppt/slides/slide10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slide" Target="/ppt/slides/slide10.xml"/><Relationship Id="rId4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Relationship Id="rId4" Type="http://schemas.openxmlformats.org/officeDocument/2006/relationships/image" Target="../media/image6.png"/><Relationship Id="rId5" Type="http://schemas.openxmlformats.org/officeDocument/2006/relationships/image" Target="../media/image13.png"/><Relationship Id="rId6" Type="http://schemas.openxmlformats.org/officeDocument/2006/relationships/slide" Target="/ppt/slides/slide10.xml"/><Relationship Id="rId7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 rotWithShape="1">
          <a:blip r:embed="rId3">
            <a:alphaModFix amt="78000"/>
          </a:blip>
          <a:srcRect b="8691" l="0" r="0" t="8691"/>
          <a:stretch/>
        </p:blipFill>
        <p:spPr>
          <a:xfrm>
            <a:off x="0" y="0"/>
            <a:ext cx="4114401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/>
          <p:nvPr/>
        </p:nvSpPr>
        <p:spPr>
          <a:xfrm>
            <a:off x="4114400" y="0"/>
            <a:ext cx="50295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1175" y="116250"/>
            <a:ext cx="862276" cy="86335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cxnSp>
        <p:nvCxnSpPr>
          <p:cNvPr id="57" name="Google Shape;57;p13"/>
          <p:cNvCxnSpPr/>
          <p:nvPr/>
        </p:nvCxnSpPr>
        <p:spPr>
          <a:xfrm>
            <a:off x="4473200" y="3694050"/>
            <a:ext cx="4311900" cy="17100"/>
          </a:xfrm>
          <a:prstGeom prst="straightConnector1">
            <a:avLst/>
          </a:prstGeom>
          <a:noFill/>
          <a:ln cap="flat" cmpd="sng" w="76200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58" name="Google Shape;58;p13"/>
          <p:cNvPicPr preferRelativeResize="0"/>
          <p:nvPr/>
        </p:nvPicPr>
        <p:blipFill rotWithShape="1">
          <a:blip r:embed="rId5">
            <a:alphaModFix/>
          </a:blip>
          <a:srcRect b="25849" l="16253" r="19680" t="12706"/>
          <a:stretch/>
        </p:blipFill>
        <p:spPr>
          <a:xfrm>
            <a:off x="5256398" y="1482438"/>
            <a:ext cx="2745500" cy="2034750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3"/>
          <p:cNvSpPr txBox="1"/>
          <p:nvPr>
            <p:ph idx="1" type="subTitle"/>
          </p:nvPr>
        </p:nvSpPr>
        <p:spPr>
          <a:xfrm>
            <a:off x="4490600" y="3140350"/>
            <a:ext cx="4277100" cy="44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ct val="74134"/>
              <a:buNone/>
            </a:pPr>
            <a:r>
              <a:rPr lang="en" sz="1372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An ACES solution encouraging positive play experiences</a:t>
            </a:r>
            <a:endParaRPr sz="1372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60" name="Google Shape;60;p13"/>
          <p:cNvCxnSpPr/>
          <p:nvPr/>
        </p:nvCxnSpPr>
        <p:spPr>
          <a:xfrm>
            <a:off x="4473200" y="1482450"/>
            <a:ext cx="4311900" cy="17100"/>
          </a:xfrm>
          <a:prstGeom prst="straightConnector1">
            <a:avLst/>
          </a:prstGeom>
          <a:noFill/>
          <a:ln cap="flat" cmpd="sng" w="76200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61" name="Google Shape;61;p13"/>
          <p:cNvPicPr preferRelativeResize="0"/>
          <p:nvPr/>
        </p:nvPicPr>
        <p:blipFill rotWithShape="1">
          <a:blip r:embed="rId6">
            <a:alphaModFix/>
          </a:blip>
          <a:srcRect b="13417" l="0" r="0" t="18987"/>
          <a:stretch/>
        </p:blipFill>
        <p:spPr>
          <a:xfrm>
            <a:off x="181200" y="1406274"/>
            <a:ext cx="862200" cy="861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62" name="Google Shape;62;p13"/>
          <p:cNvSpPr/>
          <p:nvPr/>
        </p:nvSpPr>
        <p:spPr>
          <a:xfrm>
            <a:off x="78025" y="1067100"/>
            <a:ext cx="1157700" cy="266100"/>
          </a:xfrm>
          <a:prstGeom prst="rect">
            <a:avLst/>
          </a:prstGeom>
          <a:solidFill>
            <a:srgbClr val="D9D9D9"/>
          </a:solidFill>
          <a:ln>
            <a:noFill/>
          </a:ln>
          <a:effectLst>
            <a:outerShdw blurRad="57150" rotWithShape="0" algn="bl" dir="5400000" dist="19050">
              <a:srgbClr val="000000">
                <a:alpha val="48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13"/>
          <p:cNvSpPr txBox="1"/>
          <p:nvPr/>
        </p:nvSpPr>
        <p:spPr>
          <a:xfrm>
            <a:off x="-47225" y="1015500"/>
            <a:ext cx="1452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80000"/>
                </a:solidFill>
                <a:latin typeface="Lato Black"/>
                <a:ea typeface="Lato Black"/>
                <a:cs typeface="Lato Black"/>
                <a:sym typeface="Lato Black"/>
              </a:rPr>
              <a:t>Elisa Chau</a:t>
            </a:r>
            <a:endParaRPr sz="1200">
              <a:solidFill>
                <a:srgbClr val="980000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64" name="Google Shape;64;p13"/>
          <p:cNvSpPr/>
          <p:nvPr/>
        </p:nvSpPr>
        <p:spPr>
          <a:xfrm>
            <a:off x="78013" y="2340413"/>
            <a:ext cx="1157700" cy="266100"/>
          </a:xfrm>
          <a:prstGeom prst="rect">
            <a:avLst/>
          </a:prstGeom>
          <a:solidFill>
            <a:srgbClr val="D9D9D9"/>
          </a:solidFill>
          <a:ln>
            <a:noFill/>
          </a:ln>
          <a:effectLst>
            <a:outerShdw blurRad="57150" rotWithShape="0" algn="bl" dir="5400000" dist="19050">
              <a:srgbClr val="000000">
                <a:alpha val="48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13"/>
          <p:cNvSpPr txBox="1"/>
          <p:nvPr/>
        </p:nvSpPr>
        <p:spPr>
          <a:xfrm>
            <a:off x="-47225" y="2292313"/>
            <a:ext cx="1408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90000"/>
                </a:solidFill>
                <a:latin typeface="Lato Black"/>
                <a:ea typeface="Lato Black"/>
                <a:cs typeface="Lato Black"/>
                <a:sym typeface="Lato Black"/>
              </a:rPr>
              <a:t>Sanjana Addagarla</a:t>
            </a:r>
            <a:endParaRPr sz="1000">
              <a:solidFill>
                <a:srgbClr val="990000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66" name="Google Shape;66;p13"/>
          <p:cNvSpPr/>
          <p:nvPr/>
        </p:nvSpPr>
        <p:spPr>
          <a:xfrm>
            <a:off x="100375" y="3585313"/>
            <a:ext cx="1157700" cy="266100"/>
          </a:xfrm>
          <a:prstGeom prst="rect">
            <a:avLst/>
          </a:prstGeom>
          <a:solidFill>
            <a:srgbClr val="D9D9D9"/>
          </a:solidFill>
          <a:ln>
            <a:noFill/>
          </a:ln>
          <a:effectLst>
            <a:outerShdw blurRad="57150" rotWithShape="0" algn="bl" dir="5400000" dist="19050">
              <a:srgbClr val="000000">
                <a:alpha val="48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90000"/>
                </a:solidFill>
                <a:latin typeface="Lato Black"/>
                <a:ea typeface="Lato Black"/>
                <a:cs typeface="Lato Black"/>
                <a:sym typeface="Lato Black"/>
              </a:rPr>
              <a:t>Joe Schaefer</a:t>
            </a:r>
            <a:endParaRPr sz="1200">
              <a:solidFill>
                <a:srgbClr val="990000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pic>
        <p:nvPicPr>
          <p:cNvPr id="67" name="Google Shape;67;p13"/>
          <p:cNvPicPr preferRelativeResize="0"/>
          <p:nvPr/>
        </p:nvPicPr>
        <p:blipFill rotWithShape="1">
          <a:blip r:embed="rId7">
            <a:alphaModFix/>
          </a:blip>
          <a:srcRect b="27219" l="0" r="0" t="0"/>
          <a:stretch/>
        </p:blipFill>
        <p:spPr>
          <a:xfrm>
            <a:off x="181175" y="2661662"/>
            <a:ext cx="862275" cy="868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3"/>
          <p:cNvPicPr preferRelativeResize="0"/>
          <p:nvPr/>
        </p:nvPicPr>
        <p:blipFill rotWithShape="1">
          <a:blip r:embed="rId8">
            <a:alphaModFix/>
          </a:blip>
          <a:srcRect b="6472" l="0" r="0" t="23025"/>
          <a:stretch/>
        </p:blipFill>
        <p:spPr>
          <a:xfrm>
            <a:off x="194910" y="3898340"/>
            <a:ext cx="923939" cy="868546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3"/>
          <p:cNvSpPr/>
          <p:nvPr/>
        </p:nvSpPr>
        <p:spPr>
          <a:xfrm>
            <a:off x="78026" y="4813800"/>
            <a:ext cx="1209600" cy="266100"/>
          </a:xfrm>
          <a:prstGeom prst="rect">
            <a:avLst/>
          </a:prstGeom>
          <a:solidFill>
            <a:srgbClr val="D9D9D9"/>
          </a:solidFill>
          <a:ln>
            <a:noFill/>
          </a:ln>
          <a:effectLst>
            <a:outerShdw blurRad="57150" rotWithShape="0" algn="bl" dir="5400000" dist="19050">
              <a:srgbClr val="000000">
                <a:alpha val="48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90000"/>
                </a:solidFill>
                <a:latin typeface="Lato Black"/>
                <a:ea typeface="Lato Black"/>
                <a:cs typeface="Lato Black"/>
                <a:sym typeface="Lato Black"/>
              </a:rPr>
              <a:t>Zachary Eaves</a:t>
            </a:r>
            <a:endParaRPr sz="1200">
              <a:solidFill>
                <a:srgbClr val="990000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2"/>
          <p:cNvSpPr txBox="1"/>
          <p:nvPr>
            <p:ph type="title"/>
          </p:nvPr>
        </p:nvSpPr>
        <p:spPr>
          <a:xfrm>
            <a:off x="311700" y="217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 Black"/>
                <a:ea typeface="Lato Black"/>
                <a:cs typeface="Lato Black"/>
                <a:sym typeface="Lato Black"/>
              </a:rPr>
              <a:t>APPENDIX MAP</a:t>
            </a:r>
            <a:endParaRPr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306" name="Google Shape;306;p22"/>
          <p:cNvSpPr txBox="1"/>
          <p:nvPr>
            <p:ph idx="1" type="body"/>
          </p:nvPr>
        </p:nvSpPr>
        <p:spPr>
          <a:xfrm>
            <a:off x="311700" y="1152475"/>
            <a:ext cx="2981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action="ppaction://hlinkshowjump?jump=firstslide"/>
              </a:rPr>
              <a:t>Slide 1: ACES Consulting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action="ppaction://hlinksldjump" r:id="rId3"/>
              </a:rPr>
              <a:t>Slide 2: Executive Summary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action="ppaction://hlinksldjump" r:id="rId4"/>
              </a:rPr>
              <a:t>Slide 3: Player Profile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action="ppaction://hlinksldjump" r:id="rId5"/>
              </a:rPr>
              <a:t>Slide 4: Positive Play Strategy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action="ppaction://hlinksldjump" r:id="rId6"/>
              </a:rPr>
              <a:t>Slide 5: </a:t>
            </a:r>
            <a:r>
              <a:rPr lang="en" u="sng">
                <a:solidFill>
                  <a:schemeClr val="hlink"/>
                </a:solidFill>
                <a:hlinkClick action="ppaction://hlinksldjump" r:id="rId7"/>
              </a:rPr>
              <a:t>Implementation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action="ppaction://hlinksldjump" r:id="rId8"/>
              </a:rPr>
              <a:t>Slide 6: Timeline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action="ppaction://hlinksldjump" r:id="rId9"/>
              </a:rPr>
              <a:t>Slide 7: Risk Heatmap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action="ppaction://hlinksldjump" r:id="rId10"/>
              </a:rPr>
              <a:t>Slide 8: Financial Impact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u="sng">
                <a:solidFill>
                  <a:schemeClr val="hlink"/>
                </a:solidFill>
                <a:hlinkClick action="ppaction://hlinksldjump" r:id="rId11"/>
              </a:rPr>
              <a:t>Slide 9: Impact</a:t>
            </a:r>
            <a:endParaRPr/>
          </a:p>
        </p:txBody>
      </p:sp>
      <p:cxnSp>
        <p:nvCxnSpPr>
          <p:cNvPr id="307" name="Google Shape;307;p22"/>
          <p:cNvCxnSpPr/>
          <p:nvPr/>
        </p:nvCxnSpPr>
        <p:spPr>
          <a:xfrm rot="10800000">
            <a:off x="261750" y="240894"/>
            <a:ext cx="4800" cy="525300"/>
          </a:xfrm>
          <a:prstGeom prst="straightConnector1">
            <a:avLst/>
          </a:prstGeom>
          <a:noFill/>
          <a:ln cap="flat" cmpd="sng" w="76200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8" name="Google Shape;308;p22"/>
          <p:cNvSpPr txBox="1"/>
          <p:nvPr>
            <p:ph idx="1" type="body"/>
          </p:nvPr>
        </p:nvSpPr>
        <p:spPr>
          <a:xfrm>
            <a:off x="5091100" y="1152475"/>
            <a:ext cx="2981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action="ppaction://hlinksldjump" r:id="rId12"/>
              </a:rPr>
              <a:t>Slide 11: Player Profile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action="ppaction://hlinksldjump" r:id="rId13"/>
              </a:rPr>
              <a:t>Slide 12: Strategy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action="ppaction://hlinksldjump" r:id="rId14"/>
              </a:rPr>
              <a:t>Slide 13: Strategy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action="ppaction://hlinksldjump" r:id="rId15"/>
              </a:rPr>
              <a:t>Slide 14: Timeline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action="ppaction://hlinksldjump" r:id="rId16"/>
              </a:rPr>
              <a:t>Slide 15: Risk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u="sng">
                <a:solidFill>
                  <a:schemeClr val="hlink"/>
                </a:solidFill>
                <a:hlinkClick action="ppaction://hlinksldjump" r:id="rId17"/>
              </a:rPr>
              <a:t>Slide 16: Financial Impact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23"/>
          <p:cNvSpPr txBox="1"/>
          <p:nvPr>
            <p:ph type="title"/>
          </p:nvPr>
        </p:nvSpPr>
        <p:spPr>
          <a:xfrm>
            <a:off x="311700" y="217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 Black"/>
                <a:ea typeface="Lato Black"/>
                <a:cs typeface="Lato Black"/>
                <a:sym typeface="Lato Black"/>
              </a:rPr>
              <a:t>APPENDIX</a:t>
            </a:r>
            <a:endParaRPr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314" name="Google Shape;314;p23"/>
          <p:cNvSpPr txBox="1"/>
          <p:nvPr>
            <p:ph idx="1" type="body"/>
          </p:nvPr>
        </p:nvSpPr>
        <p:spPr>
          <a:xfrm>
            <a:off x="266550" y="941100"/>
            <a:ext cx="2199600" cy="52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400">
                <a:latin typeface="Lato"/>
                <a:ea typeface="Lato"/>
                <a:cs typeface="Lato"/>
                <a:sym typeface="Lato"/>
              </a:rPr>
              <a:t>Customer Profile</a:t>
            </a:r>
            <a:endParaRPr sz="140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15" name="Google Shape;315;p23"/>
          <p:cNvCxnSpPr/>
          <p:nvPr/>
        </p:nvCxnSpPr>
        <p:spPr>
          <a:xfrm rot="10800000">
            <a:off x="261750" y="240894"/>
            <a:ext cx="4800" cy="525300"/>
          </a:xfrm>
          <a:prstGeom prst="straightConnector1">
            <a:avLst/>
          </a:prstGeom>
          <a:noFill/>
          <a:ln cap="flat" cmpd="sng" w="76200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16" name="Google Shape;316;p23"/>
          <p:cNvSpPr txBox="1"/>
          <p:nvPr/>
        </p:nvSpPr>
        <p:spPr>
          <a:xfrm>
            <a:off x="266551" y="1268250"/>
            <a:ext cx="3331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https://dl.acm.org/doi/pdf/10.1145/3474680</a:t>
            </a:r>
            <a:r>
              <a:rPr lang="en" sz="1200"/>
              <a:t> (for honor, for toxicity)</a:t>
            </a:r>
            <a:endParaRPr sz="1200"/>
          </a:p>
        </p:txBody>
      </p:sp>
      <p:pic>
        <p:nvPicPr>
          <p:cNvPr id="317" name="Google Shape;317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770700"/>
            <a:ext cx="4002725" cy="69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2618450"/>
            <a:ext cx="4226126" cy="33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07950" y="2897250"/>
            <a:ext cx="4002725" cy="34190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36845" y="3376545"/>
            <a:ext cx="4761001" cy="1572275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23"/>
          <p:cNvSpPr txBox="1"/>
          <p:nvPr/>
        </p:nvSpPr>
        <p:spPr>
          <a:xfrm>
            <a:off x="4571988" y="941100"/>
            <a:ext cx="4490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8"/>
              </a:rPr>
              <a:t>https://dl.acm.org/doi/pdf/10.1145/3313831.3376191</a:t>
            </a:r>
            <a:r>
              <a:rPr lang="en"/>
              <a:t> (see no evil, hear no evil)</a:t>
            </a:r>
            <a:endParaRPr/>
          </a:p>
        </p:txBody>
      </p:sp>
      <p:pic>
        <p:nvPicPr>
          <p:cNvPr id="322" name="Google Shape;322;p2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815988" y="1607864"/>
            <a:ext cx="4002724" cy="19277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24"/>
          <p:cNvSpPr txBox="1"/>
          <p:nvPr>
            <p:ph type="title"/>
          </p:nvPr>
        </p:nvSpPr>
        <p:spPr>
          <a:xfrm>
            <a:off x="311700" y="217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 Black"/>
                <a:ea typeface="Lato Black"/>
                <a:cs typeface="Lato Black"/>
                <a:sym typeface="Lato Black"/>
              </a:rPr>
              <a:t>APPENDIX</a:t>
            </a:r>
            <a:endParaRPr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328" name="Google Shape;328;p24"/>
          <p:cNvSpPr txBox="1"/>
          <p:nvPr>
            <p:ph idx="1" type="body"/>
          </p:nvPr>
        </p:nvSpPr>
        <p:spPr>
          <a:xfrm>
            <a:off x="266550" y="941100"/>
            <a:ext cx="2199600" cy="52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400">
                <a:latin typeface="Lato"/>
                <a:ea typeface="Lato"/>
                <a:cs typeface="Lato"/>
                <a:sym typeface="Lato"/>
              </a:rPr>
              <a:t>Strategy</a:t>
            </a:r>
            <a:endParaRPr sz="140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29" name="Google Shape;329;p24"/>
          <p:cNvCxnSpPr/>
          <p:nvPr/>
        </p:nvCxnSpPr>
        <p:spPr>
          <a:xfrm rot="10800000">
            <a:off x="261750" y="240894"/>
            <a:ext cx="4800" cy="525300"/>
          </a:xfrm>
          <a:prstGeom prst="straightConnector1">
            <a:avLst/>
          </a:prstGeom>
          <a:noFill/>
          <a:ln cap="flat" cmpd="sng" w="76200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30" name="Google Shape;330;p24"/>
          <p:cNvSpPr txBox="1"/>
          <p:nvPr/>
        </p:nvSpPr>
        <p:spPr>
          <a:xfrm>
            <a:off x="261751" y="1348775"/>
            <a:ext cx="3331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https://dl.acm.org/doi/pdf/10.1145/3474680</a:t>
            </a:r>
            <a:endParaRPr sz="1200"/>
          </a:p>
        </p:txBody>
      </p:sp>
      <p:pic>
        <p:nvPicPr>
          <p:cNvPr id="331" name="Google Shape;331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718075"/>
            <a:ext cx="4308650" cy="105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699" y="3314200"/>
            <a:ext cx="5231002" cy="1596375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24"/>
          <p:cNvSpPr txBox="1"/>
          <p:nvPr/>
        </p:nvSpPr>
        <p:spPr>
          <a:xfrm>
            <a:off x="412700" y="2775850"/>
            <a:ext cx="4358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6"/>
              </a:rPr>
              <a:t>https://www.spectrumlabsai.com/the-blog/how-major-gaming-companies-are-combatting-toxicity-in-2020</a:t>
            </a:r>
            <a:endParaRPr sz="1200"/>
          </a:p>
        </p:txBody>
      </p:sp>
      <p:pic>
        <p:nvPicPr>
          <p:cNvPr id="334" name="Google Shape;334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290380" y="1348775"/>
            <a:ext cx="2684646" cy="1695400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24"/>
          <p:cNvSpPr txBox="1"/>
          <p:nvPr/>
        </p:nvSpPr>
        <p:spPr>
          <a:xfrm>
            <a:off x="5290375" y="789900"/>
            <a:ext cx="3000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8"/>
              </a:rPr>
              <a:t>https://leon-40960.medium.com/league-of-legends-honor-system-e134022fcef0</a:t>
            </a:r>
            <a:endParaRPr sz="1200"/>
          </a:p>
        </p:txBody>
      </p:sp>
      <p:pic>
        <p:nvPicPr>
          <p:cNvPr id="336" name="Google Shape;336;p2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688475" y="3518460"/>
            <a:ext cx="3000001" cy="595801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24"/>
          <p:cNvSpPr txBox="1"/>
          <p:nvPr/>
        </p:nvSpPr>
        <p:spPr>
          <a:xfrm>
            <a:off x="5401825" y="3149150"/>
            <a:ext cx="3573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10"/>
              </a:rPr>
              <a:t>https://www.bbc.com/news/technology-20204354</a:t>
            </a:r>
            <a:endParaRPr sz="1200"/>
          </a:p>
        </p:txBody>
      </p:sp>
      <p:sp>
        <p:nvSpPr>
          <p:cNvPr id="338" name="Google Shape;338;p24"/>
          <p:cNvSpPr txBox="1"/>
          <p:nvPr/>
        </p:nvSpPr>
        <p:spPr>
          <a:xfrm>
            <a:off x="5598475" y="4114250"/>
            <a:ext cx="31800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u="sng">
                <a:solidFill>
                  <a:schemeClr val="accent5"/>
                </a:solidFill>
                <a:hlinkClick r:id="rId1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https://citeseerx.ist.psu.edu/viewdoc/download?doi=10.1.1.679.5307&amp;rep=rep1&amp;type=pdf</a:t>
            </a:r>
            <a:r>
              <a:rPr lang="en" sz="900">
                <a:solidFill>
                  <a:schemeClr val="dk2"/>
                </a:solidFill>
              </a:rPr>
              <a:t> </a:t>
            </a:r>
            <a:endParaRPr sz="5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-verification system-</a:t>
            </a:r>
            <a:r>
              <a:rPr lang="en" sz="9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game then performs a validation check on the command to see if the player, make sure move is legal (https://www.gamasutra.com/view/feature/3149/how_to_hurt_the_hackers_the_scoop_.php?print=1)</a:t>
            </a:r>
            <a:endParaRPr sz="9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-muting system</a:t>
            </a:r>
            <a:endParaRPr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-positive reinforcement- through honor system - (https://dl.acm.org/doi/pdf/10.1145/3270316.3271545</a:t>
            </a:r>
            <a:r>
              <a:rPr lang="en"/>
              <a:t>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https://leon-40960.medium.com/league-of-legends-honor-system-e134022fcef0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https://www.spectrumlabsai.com/the-blog/how-major-gaming-companies-are-combatting-toxicity-in-2020</a:t>
            </a:r>
            <a:r>
              <a:rPr lang="en"/>
              <a:t> - Blizzard uses and has seen 40% reduction of toxicity, talks about muting and using AI to monitor chat logs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 u="sng">
                <a:solidFill>
                  <a:schemeClr val="accent5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https://citeseerx.ist.psu.edu/viewdoc/download?doi=10.1.1.679.5307&amp;rep=rep1&amp;type=pdf</a:t>
            </a:r>
            <a:r>
              <a:rPr lang="en"/>
              <a:t> - player centered positive reinforcement increases enjoyment and performance</a:t>
            </a:r>
            <a:endParaRPr/>
          </a:p>
        </p:txBody>
      </p:sp>
      <p:sp>
        <p:nvSpPr>
          <p:cNvPr id="344" name="Google Shape;344;p25"/>
          <p:cNvSpPr txBox="1"/>
          <p:nvPr>
            <p:ph type="title"/>
          </p:nvPr>
        </p:nvSpPr>
        <p:spPr>
          <a:xfrm>
            <a:off x="311700" y="217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 Black"/>
                <a:ea typeface="Lato Black"/>
                <a:cs typeface="Lato Black"/>
                <a:sym typeface="Lato Black"/>
              </a:rPr>
              <a:t>APPENDIX</a:t>
            </a:r>
            <a:endParaRPr>
              <a:latin typeface="Lato Black"/>
              <a:ea typeface="Lato Black"/>
              <a:cs typeface="Lato Black"/>
              <a:sym typeface="Lato Black"/>
            </a:endParaRPr>
          </a:p>
        </p:txBody>
      </p:sp>
      <p:cxnSp>
        <p:nvCxnSpPr>
          <p:cNvPr id="345" name="Google Shape;345;p25"/>
          <p:cNvCxnSpPr/>
          <p:nvPr/>
        </p:nvCxnSpPr>
        <p:spPr>
          <a:xfrm rot="10800000">
            <a:off x="261750" y="240894"/>
            <a:ext cx="4800" cy="525300"/>
          </a:xfrm>
          <a:prstGeom prst="straightConnector1">
            <a:avLst/>
          </a:prstGeom>
          <a:noFill/>
          <a:ln cap="flat" cmpd="sng" w="76200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46" name="Google Shape;346;p25"/>
          <p:cNvSpPr txBox="1"/>
          <p:nvPr>
            <p:ph idx="1" type="body"/>
          </p:nvPr>
        </p:nvSpPr>
        <p:spPr>
          <a:xfrm>
            <a:off x="266550" y="941100"/>
            <a:ext cx="2199600" cy="52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400">
                <a:latin typeface="Lato"/>
                <a:ea typeface="Lato"/>
                <a:cs typeface="Lato"/>
                <a:sym typeface="Lato"/>
              </a:rPr>
              <a:t>Strategy</a:t>
            </a:r>
            <a:endParaRPr sz="14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26"/>
          <p:cNvSpPr txBox="1"/>
          <p:nvPr>
            <p:ph type="title"/>
          </p:nvPr>
        </p:nvSpPr>
        <p:spPr>
          <a:xfrm>
            <a:off x="311700" y="217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 Black"/>
                <a:ea typeface="Lato Black"/>
                <a:cs typeface="Lato Black"/>
                <a:sym typeface="Lato Black"/>
              </a:rPr>
              <a:t>APPENDIX </a:t>
            </a:r>
            <a:endParaRPr>
              <a:latin typeface="Lato Black"/>
              <a:ea typeface="Lato Black"/>
              <a:cs typeface="Lato Black"/>
              <a:sym typeface="Lato Black"/>
            </a:endParaRPr>
          </a:p>
        </p:txBody>
      </p:sp>
      <p:cxnSp>
        <p:nvCxnSpPr>
          <p:cNvPr id="352" name="Google Shape;352;p26"/>
          <p:cNvCxnSpPr/>
          <p:nvPr/>
        </p:nvCxnSpPr>
        <p:spPr>
          <a:xfrm rot="10800000">
            <a:off x="261750" y="240894"/>
            <a:ext cx="4800" cy="525300"/>
          </a:xfrm>
          <a:prstGeom prst="straightConnector1">
            <a:avLst/>
          </a:prstGeom>
          <a:noFill/>
          <a:ln cap="flat" cmpd="sng" w="76200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53" name="Google Shape;353;p26"/>
          <p:cNvSpPr txBox="1"/>
          <p:nvPr/>
        </p:nvSpPr>
        <p:spPr>
          <a:xfrm>
            <a:off x="311700" y="1363225"/>
            <a:ext cx="4532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https://www.g2.com/articles/stages-of-game-development</a:t>
            </a:r>
            <a:endParaRPr sz="1200"/>
          </a:p>
        </p:txBody>
      </p:sp>
      <p:sp>
        <p:nvSpPr>
          <p:cNvPr id="354" name="Google Shape;354;p26"/>
          <p:cNvSpPr txBox="1"/>
          <p:nvPr>
            <p:ph idx="1" type="body"/>
          </p:nvPr>
        </p:nvSpPr>
        <p:spPr>
          <a:xfrm>
            <a:off x="266550" y="941100"/>
            <a:ext cx="2199600" cy="52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400">
                <a:latin typeface="Lato"/>
                <a:ea typeface="Lato"/>
                <a:cs typeface="Lato"/>
                <a:sym typeface="Lato"/>
              </a:rPr>
              <a:t>Timeline</a:t>
            </a:r>
            <a:endParaRPr sz="14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55" name="Google Shape;355;p26"/>
          <p:cNvSpPr txBox="1"/>
          <p:nvPr/>
        </p:nvSpPr>
        <p:spPr>
          <a:xfrm>
            <a:off x="354000" y="1778925"/>
            <a:ext cx="4447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4"/>
              </a:rPr>
              <a:t>https://www.cgspectrum.com/blog/game-development-process</a:t>
            </a:r>
            <a:endParaRPr sz="1200"/>
          </a:p>
        </p:txBody>
      </p:sp>
      <p:sp>
        <p:nvSpPr>
          <p:cNvPr id="356" name="Google Shape;356;p26"/>
          <p:cNvSpPr txBox="1"/>
          <p:nvPr/>
        </p:nvSpPr>
        <p:spPr>
          <a:xfrm>
            <a:off x="452525" y="2148225"/>
            <a:ext cx="3000000" cy="17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Planning - 1 producer, 1 developer, 1 concept artist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Production - 2 writers, 1 artists, 1 designers, 5 developers, 3 engineers, 1 project leads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Testing - 2 test engineers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Pre-launch - using marketing team resources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Launch - using marketing team resources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Post production - 1 producer, 2 developer, 2 engineers 1 concept artist</a:t>
            </a:r>
            <a:endParaRPr sz="1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Potential to Backfire on player experience (L2, I4)</a:t>
            </a:r>
            <a:endParaRPr/>
          </a:p>
          <a:p>
            <a:pPr indent="-304165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Too many penalties or controls might make a passionate gamer consider other games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Actual toxic players may abuse our report system, and consequently shut out good natured players from rewards (L4, I3)</a:t>
            </a:r>
            <a:endParaRPr/>
          </a:p>
          <a:p>
            <a:pPr indent="-304165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Riot, Valve, EA all have had problems with report transparency</a:t>
            </a:r>
            <a:endParaRPr/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25755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Potential to reduce the size of competitive scene(L1, I2)</a:t>
            </a:r>
            <a:endParaRPr/>
          </a:p>
          <a:p>
            <a:pPr indent="-304165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Could affect key marketers such as streamers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Rewards for positive behavior may not be enough or be insufficient(L2, I3)</a:t>
            </a:r>
            <a:endParaRPr/>
          </a:p>
          <a:p>
            <a:pPr indent="-304165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We assume that we made need to change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27"/>
          <p:cNvSpPr/>
          <p:nvPr/>
        </p:nvSpPr>
        <p:spPr>
          <a:xfrm>
            <a:off x="266550" y="4815900"/>
            <a:ext cx="2375400" cy="32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980000"/>
                </a:solidFill>
                <a:latin typeface="Lato"/>
                <a:ea typeface="Lato"/>
                <a:cs typeface="Lato"/>
                <a:sym typeface="Lato"/>
              </a:rPr>
              <a:t>EXECUTIVE SUMMARY</a:t>
            </a:r>
            <a:endParaRPr b="1">
              <a:solidFill>
                <a:srgbClr val="98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63" name="Google Shape;363;p27"/>
          <p:cNvSpPr/>
          <p:nvPr/>
        </p:nvSpPr>
        <p:spPr>
          <a:xfrm>
            <a:off x="2641950" y="4815900"/>
            <a:ext cx="2778300" cy="32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980000"/>
                </a:solidFill>
                <a:latin typeface="Lato"/>
                <a:ea typeface="Lato"/>
                <a:cs typeface="Lato"/>
                <a:sym typeface="Lato"/>
              </a:rPr>
              <a:t>POSITIVE REINFORCEMENT</a:t>
            </a:r>
            <a:endParaRPr b="1">
              <a:solidFill>
                <a:srgbClr val="98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64" name="Google Shape;364;p27"/>
          <p:cNvSpPr/>
          <p:nvPr/>
        </p:nvSpPr>
        <p:spPr>
          <a:xfrm>
            <a:off x="5420250" y="4815900"/>
            <a:ext cx="1203000" cy="327600"/>
          </a:xfrm>
          <a:prstGeom prst="rect">
            <a:avLst/>
          </a:prstGeom>
          <a:solidFill>
            <a:srgbClr val="98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ROLL OUT</a:t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65" name="Google Shape;365;p27"/>
          <p:cNvSpPr/>
          <p:nvPr/>
        </p:nvSpPr>
        <p:spPr>
          <a:xfrm>
            <a:off x="6623250" y="4815900"/>
            <a:ext cx="2244600" cy="32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980000"/>
                </a:solidFill>
                <a:latin typeface="Lato"/>
                <a:ea typeface="Lato"/>
                <a:cs typeface="Lato"/>
                <a:sym typeface="Lato"/>
              </a:rPr>
              <a:t>FINANCIAL IMPACT</a:t>
            </a:r>
            <a:endParaRPr b="1">
              <a:solidFill>
                <a:srgbClr val="98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66" name="Google Shape;366;p27"/>
          <p:cNvCxnSpPr/>
          <p:nvPr/>
        </p:nvCxnSpPr>
        <p:spPr>
          <a:xfrm>
            <a:off x="-2850" y="4801275"/>
            <a:ext cx="9149700" cy="0"/>
          </a:xfrm>
          <a:prstGeom prst="straightConnector1">
            <a:avLst/>
          </a:prstGeom>
          <a:noFill/>
          <a:ln cap="flat" cmpd="sng" w="38100">
            <a:solidFill>
              <a:srgbClr val="98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7" name="Google Shape;367;p27"/>
          <p:cNvSpPr txBox="1"/>
          <p:nvPr>
            <p:ph type="title"/>
          </p:nvPr>
        </p:nvSpPr>
        <p:spPr>
          <a:xfrm>
            <a:off x="311700" y="2409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 Black"/>
                <a:ea typeface="Lato Black"/>
                <a:cs typeface="Lato Black"/>
                <a:sym typeface="Lato Black"/>
              </a:rPr>
              <a:t>APPENDIX</a:t>
            </a:r>
            <a:endParaRPr>
              <a:latin typeface="Lato Black"/>
              <a:ea typeface="Lato Black"/>
              <a:cs typeface="Lato Black"/>
              <a:sym typeface="Lato Black"/>
            </a:endParaRPr>
          </a:p>
        </p:txBody>
      </p:sp>
      <p:cxnSp>
        <p:nvCxnSpPr>
          <p:cNvPr id="368" name="Google Shape;368;p27"/>
          <p:cNvCxnSpPr/>
          <p:nvPr/>
        </p:nvCxnSpPr>
        <p:spPr>
          <a:xfrm rot="10800000">
            <a:off x="266550" y="236819"/>
            <a:ext cx="4800" cy="650100"/>
          </a:xfrm>
          <a:prstGeom prst="straightConnector1">
            <a:avLst/>
          </a:prstGeom>
          <a:noFill/>
          <a:ln cap="flat" cmpd="sng" w="76200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369" name="Google Shape;369;p27">
            <a:hlinkClick action="ppaction://hlinksldjump"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60525" y="4815900"/>
            <a:ext cx="327600" cy="327600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p27"/>
          <p:cNvSpPr txBox="1"/>
          <p:nvPr>
            <p:ph idx="1" type="body"/>
          </p:nvPr>
        </p:nvSpPr>
        <p:spPr>
          <a:xfrm>
            <a:off x="266550" y="941100"/>
            <a:ext cx="2199600" cy="52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400">
                <a:latin typeface="Lato"/>
                <a:ea typeface="Lato"/>
                <a:cs typeface="Lato"/>
                <a:sym typeface="Lato"/>
              </a:rPr>
              <a:t>Risks</a:t>
            </a:r>
            <a:endParaRPr sz="14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28"/>
          <p:cNvSpPr txBox="1"/>
          <p:nvPr>
            <p:ph type="title"/>
          </p:nvPr>
        </p:nvSpPr>
        <p:spPr>
          <a:xfrm>
            <a:off x="311700" y="217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 Black"/>
                <a:ea typeface="Lato Black"/>
                <a:cs typeface="Lato Black"/>
                <a:sym typeface="Lato Black"/>
              </a:rPr>
              <a:t>APPENDIX</a:t>
            </a:r>
            <a:endParaRPr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376" name="Google Shape;376;p28"/>
          <p:cNvSpPr txBox="1"/>
          <p:nvPr>
            <p:ph idx="1" type="body"/>
          </p:nvPr>
        </p:nvSpPr>
        <p:spPr>
          <a:xfrm>
            <a:off x="266550" y="941100"/>
            <a:ext cx="1852500" cy="52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Financial Impact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77" name="Google Shape;377;p28"/>
          <p:cNvCxnSpPr/>
          <p:nvPr/>
        </p:nvCxnSpPr>
        <p:spPr>
          <a:xfrm rot="10800000">
            <a:off x="261750" y="240894"/>
            <a:ext cx="4800" cy="525300"/>
          </a:xfrm>
          <a:prstGeom prst="straightConnector1">
            <a:avLst/>
          </a:prstGeom>
          <a:noFill/>
          <a:ln cap="flat" cmpd="sng" w="76200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378" name="Google Shape;37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8063" y="1718075"/>
            <a:ext cx="3159175" cy="423575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28"/>
          <p:cNvSpPr txBox="1"/>
          <p:nvPr/>
        </p:nvSpPr>
        <p:spPr>
          <a:xfrm>
            <a:off x="242051" y="1348775"/>
            <a:ext cx="3331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4"/>
              </a:rPr>
              <a:t>https://dl.acm.org/doi/pdf/10.1145/3474680</a:t>
            </a:r>
            <a:endParaRPr sz="1200"/>
          </a:p>
        </p:txBody>
      </p:sp>
      <p:sp>
        <p:nvSpPr>
          <p:cNvPr id="380" name="Google Shape;380;p28"/>
          <p:cNvSpPr txBox="1"/>
          <p:nvPr/>
        </p:nvSpPr>
        <p:spPr>
          <a:xfrm>
            <a:off x="906100" y="2984825"/>
            <a:ext cx="3784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p28"/>
          <p:cNvSpPr txBox="1"/>
          <p:nvPr/>
        </p:nvSpPr>
        <p:spPr>
          <a:xfrm>
            <a:off x="4459475" y="1057125"/>
            <a:ext cx="4281900" cy="17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">
                <a:solidFill>
                  <a:schemeClr val="dk1"/>
                </a:solidFill>
              </a:rPr>
              <a:t>Magnitude of the dollar to EA - toxicity leads to players leaving game</a:t>
            </a:r>
            <a:endParaRPr sz="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u="sng">
                <a:solidFill>
                  <a:schemeClr val="accent5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https://www.gamerspeak.io/dont-hesitate-take-action-and-ban-toxic-players/</a:t>
            </a:r>
            <a:endParaRPr sz="8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800" u="sng">
                <a:solidFill>
                  <a:schemeClr val="accent5"/>
                </a:solid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https://finance.yahoo.com/quote/EA/financials?p=EA</a:t>
            </a:r>
            <a:endParaRPr sz="8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800" u="sng">
                <a:solidFill>
                  <a:schemeClr val="accent5"/>
                </a:solidFill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https://www.adl.org/free-to-play</a:t>
            </a:r>
            <a:endParaRPr sz="8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800" u="sng">
                <a:solidFill>
                  <a:schemeClr val="hlink"/>
                </a:solidFill>
                <a:hlinkClick r:id="rId8"/>
              </a:rPr>
              <a:t>https://msutoday.msu.edu/news/2021/faculty-voice-gaming-and-toxicity?collection=b5aeb011-2fbb-411f-9179-81bb58d9936e</a:t>
            </a:r>
            <a:r>
              <a:rPr lang="en" sz="800">
                <a:solidFill>
                  <a:schemeClr val="dk2"/>
                </a:solidFill>
              </a:rPr>
              <a:t> </a:t>
            </a:r>
            <a:endParaRPr sz="8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800" u="sng">
                <a:solidFill>
                  <a:schemeClr val="accent5"/>
                </a:solidFill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https://www.wired.com/story/toxicity-in-gaming-is-dangerous-heres-how-to-stand-up-to-it/</a:t>
            </a:r>
            <a:endParaRPr sz="400"/>
          </a:p>
        </p:txBody>
      </p:sp>
      <p:pic>
        <p:nvPicPr>
          <p:cNvPr id="382" name="Google Shape;382;p2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831775" y="2708475"/>
            <a:ext cx="3639876" cy="164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4"/>
          <p:cNvSpPr txBox="1"/>
          <p:nvPr/>
        </p:nvSpPr>
        <p:spPr>
          <a:xfrm>
            <a:off x="318450" y="217194"/>
            <a:ext cx="8325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latin typeface="Lato Black"/>
                <a:ea typeface="Lato Black"/>
                <a:cs typeface="Lato Black"/>
                <a:sym typeface="Lato Black"/>
              </a:rPr>
              <a:t>EA SPORTS</a:t>
            </a:r>
            <a:r>
              <a:rPr lang="en" sz="2300">
                <a:solidFill>
                  <a:srgbClr val="000000"/>
                </a:solidFill>
                <a:latin typeface="Lato Black"/>
                <a:ea typeface="Lato Black"/>
                <a:cs typeface="Lato Black"/>
                <a:sym typeface="Lato Black"/>
              </a:rPr>
              <a:t> RECOMMENDATION</a:t>
            </a:r>
            <a:endParaRPr sz="2300">
              <a:solidFill>
                <a:srgbClr val="000000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cxnSp>
        <p:nvCxnSpPr>
          <p:cNvPr id="75" name="Google Shape;75;p14"/>
          <p:cNvCxnSpPr/>
          <p:nvPr/>
        </p:nvCxnSpPr>
        <p:spPr>
          <a:xfrm rot="10800000">
            <a:off x="261750" y="240894"/>
            <a:ext cx="4800" cy="525300"/>
          </a:xfrm>
          <a:prstGeom prst="straightConnector1">
            <a:avLst/>
          </a:prstGeom>
          <a:noFill/>
          <a:ln cap="flat" cmpd="sng" w="76200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6" name="Google Shape;76;p14"/>
          <p:cNvSpPr/>
          <p:nvPr/>
        </p:nvSpPr>
        <p:spPr>
          <a:xfrm>
            <a:off x="418000" y="983050"/>
            <a:ext cx="1593300" cy="855600"/>
          </a:xfrm>
          <a:prstGeom prst="rect">
            <a:avLst/>
          </a:prstGeom>
          <a:solidFill>
            <a:srgbClr val="98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ASSUMPTIONS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77" name="Google Shape;77;p14"/>
          <p:cNvSpPr/>
          <p:nvPr/>
        </p:nvSpPr>
        <p:spPr>
          <a:xfrm>
            <a:off x="403300" y="1941974"/>
            <a:ext cx="1622700" cy="1506600"/>
          </a:xfrm>
          <a:prstGeom prst="rect">
            <a:avLst/>
          </a:prstGeom>
          <a:solidFill>
            <a:srgbClr val="98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EA SPORTS</a:t>
            </a:r>
            <a:endParaRPr b="1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STRATE</a:t>
            </a:r>
            <a:r>
              <a:rPr b="1" lang="en">
                <a:solidFill>
                  <a:srgbClr val="FFFFFF"/>
                </a:solidFill>
              </a:rPr>
              <a:t>G</a:t>
            </a:r>
            <a:r>
              <a:rPr b="1" lang="en">
                <a:solidFill>
                  <a:srgbClr val="FFFFFF"/>
                </a:solidFill>
              </a:rPr>
              <a:t>Y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78" name="Google Shape;78;p14"/>
          <p:cNvSpPr/>
          <p:nvPr/>
        </p:nvSpPr>
        <p:spPr>
          <a:xfrm>
            <a:off x="413050" y="3551900"/>
            <a:ext cx="1603200" cy="936600"/>
          </a:xfrm>
          <a:prstGeom prst="rect">
            <a:avLst/>
          </a:prstGeom>
          <a:solidFill>
            <a:srgbClr val="98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IMPACT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79" name="Google Shape;79;p14"/>
          <p:cNvSpPr/>
          <p:nvPr/>
        </p:nvSpPr>
        <p:spPr>
          <a:xfrm>
            <a:off x="266550" y="4815900"/>
            <a:ext cx="2375400" cy="327600"/>
          </a:xfrm>
          <a:prstGeom prst="rect">
            <a:avLst/>
          </a:prstGeom>
          <a:solidFill>
            <a:srgbClr val="98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EXECUTIVE SUMMARY</a:t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0" name="Google Shape;80;p14"/>
          <p:cNvSpPr/>
          <p:nvPr/>
        </p:nvSpPr>
        <p:spPr>
          <a:xfrm>
            <a:off x="2641950" y="4815900"/>
            <a:ext cx="2778300" cy="32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980000"/>
                </a:solidFill>
                <a:latin typeface="Lato"/>
                <a:ea typeface="Lato"/>
                <a:cs typeface="Lato"/>
                <a:sym typeface="Lato"/>
              </a:rPr>
              <a:t>POSITIVE REINFORCEMENT</a:t>
            </a:r>
            <a:endParaRPr b="1">
              <a:solidFill>
                <a:srgbClr val="98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1" name="Google Shape;81;p14"/>
          <p:cNvSpPr/>
          <p:nvPr/>
        </p:nvSpPr>
        <p:spPr>
          <a:xfrm>
            <a:off x="5420250" y="4815900"/>
            <a:ext cx="1203000" cy="32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980000"/>
                </a:solidFill>
                <a:latin typeface="Lato"/>
                <a:ea typeface="Lato"/>
                <a:cs typeface="Lato"/>
                <a:sym typeface="Lato"/>
              </a:rPr>
              <a:t>ROLL OUT</a:t>
            </a:r>
            <a:endParaRPr b="1">
              <a:solidFill>
                <a:srgbClr val="98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2" name="Google Shape;82;p14"/>
          <p:cNvSpPr/>
          <p:nvPr/>
        </p:nvSpPr>
        <p:spPr>
          <a:xfrm>
            <a:off x="6623250" y="4815900"/>
            <a:ext cx="2244600" cy="32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980000"/>
                </a:solidFill>
                <a:latin typeface="Lato"/>
                <a:ea typeface="Lato"/>
                <a:cs typeface="Lato"/>
                <a:sym typeface="Lato"/>
              </a:rPr>
              <a:t>FINANCIAL IMPACT</a:t>
            </a:r>
            <a:endParaRPr b="1">
              <a:solidFill>
                <a:srgbClr val="98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83" name="Google Shape;83;p14"/>
          <p:cNvCxnSpPr/>
          <p:nvPr/>
        </p:nvCxnSpPr>
        <p:spPr>
          <a:xfrm>
            <a:off x="-2850" y="4801275"/>
            <a:ext cx="9149700" cy="0"/>
          </a:xfrm>
          <a:prstGeom prst="straightConnector1">
            <a:avLst/>
          </a:prstGeom>
          <a:noFill/>
          <a:ln cap="flat" cmpd="sng" w="38100">
            <a:solidFill>
              <a:srgbClr val="98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4" name="Google Shape;84;p14"/>
          <p:cNvSpPr/>
          <p:nvPr/>
        </p:nvSpPr>
        <p:spPr>
          <a:xfrm>
            <a:off x="2379975" y="1986688"/>
            <a:ext cx="1996500" cy="46230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Positive Reinforcement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85" name="Google Shape;85;p14"/>
          <p:cNvSpPr/>
          <p:nvPr/>
        </p:nvSpPr>
        <p:spPr>
          <a:xfrm>
            <a:off x="4572000" y="1986688"/>
            <a:ext cx="1996500" cy="46230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Muting System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86" name="Google Shape;86;p14"/>
          <p:cNvSpPr/>
          <p:nvPr/>
        </p:nvSpPr>
        <p:spPr>
          <a:xfrm>
            <a:off x="6764025" y="1986688"/>
            <a:ext cx="1996500" cy="46230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Player Ability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87" name="Google Shape;87;p14"/>
          <p:cNvSpPr/>
          <p:nvPr/>
        </p:nvSpPr>
        <p:spPr>
          <a:xfrm>
            <a:off x="2379975" y="3551900"/>
            <a:ext cx="3029100" cy="936600"/>
          </a:xfrm>
          <a:prstGeom prst="rect">
            <a:avLst/>
          </a:prstGeom>
          <a:noFill/>
          <a:ln cap="flat" cmpd="sng" w="19050">
            <a:solidFill>
              <a:srgbClr val="98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40% reduction in online toxicity</a:t>
            </a:r>
            <a:endParaRPr sz="15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8" name="Google Shape;88;p14"/>
          <p:cNvSpPr/>
          <p:nvPr/>
        </p:nvSpPr>
        <p:spPr>
          <a:xfrm>
            <a:off x="2379975" y="1186500"/>
            <a:ext cx="405430" cy="125816"/>
          </a:xfrm>
          <a:custGeom>
            <a:rect b="b" l="l" r="r" t="t"/>
            <a:pathLst>
              <a:path extrusionOk="0" h="1360170" w="4383028">
                <a:moveTo>
                  <a:pt x="4308098" y="579120"/>
                </a:moveTo>
                <a:lnTo>
                  <a:pt x="3608328" y="55880"/>
                </a:lnTo>
                <a:cubicBezTo>
                  <a:pt x="3534668" y="0"/>
                  <a:pt x="3473708" y="30480"/>
                  <a:pt x="3473708" y="123190"/>
                </a:cubicBezTo>
                <a:lnTo>
                  <a:pt x="3473708" y="556260"/>
                </a:lnTo>
                <a:lnTo>
                  <a:pt x="831850" y="556260"/>
                </a:lnTo>
                <a:cubicBezTo>
                  <a:pt x="778510" y="382270"/>
                  <a:pt x="617220" y="255270"/>
                  <a:pt x="425450" y="255270"/>
                </a:cubicBezTo>
                <a:cubicBezTo>
                  <a:pt x="190500" y="255270"/>
                  <a:pt x="0" y="445770"/>
                  <a:pt x="0" y="680720"/>
                </a:cubicBezTo>
                <a:cubicBezTo>
                  <a:pt x="0" y="915670"/>
                  <a:pt x="190500" y="1106170"/>
                  <a:pt x="425450" y="1106170"/>
                </a:cubicBezTo>
                <a:cubicBezTo>
                  <a:pt x="617220" y="1106170"/>
                  <a:pt x="778510" y="979170"/>
                  <a:pt x="831850" y="805180"/>
                </a:cubicBezTo>
                <a:lnTo>
                  <a:pt x="3472667" y="805180"/>
                </a:lnTo>
                <a:lnTo>
                  <a:pt x="3472667" y="1236980"/>
                </a:lnTo>
                <a:cubicBezTo>
                  <a:pt x="3472667" y="1329690"/>
                  <a:pt x="3533398" y="1360170"/>
                  <a:pt x="3607058" y="1304290"/>
                </a:cubicBezTo>
                <a:lnTo>
                  <a:pt x="4308098" y="779780"/>
                </a:lnTo>
                <a:cubicBezTo>
                  <a:pt x="4383028" y="726440"/>
                  <a:pt x="4383028" y="635000"/>
                  <a:pt x="4308098" y="579120"/>
                </a:cubicBezTo>
                <a:close/>
              </a:path>
            </a:pathLst>
          </a:custGeom>
          <a:solidFill>
            <a:srgbClr val="999999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9" name="Google Shape;8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2263" y="2487925"/>
            <a:ext cx="775976" cy="7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15025" y="2537500"/>
            <a:ext cx="726425" cy="726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99074" y="2512700"/>
            <a:ext cx="726425" cy="726425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/>
          <p:nvPr/>
        </p:nvSpPr>
        <p:spPr>
          <a:xfrm>
            <a:off x="5662750" y="3564288"/>
            <a:ext cx="3029100" cy="936600"/>
          </a:xfrm>
          <a:prstGeom prst="rect">
            <a:avLst/>
          </a:prstGeom>
          <a:noFill/>
          <a:ln cap="flat" cmpd="sng" w="19050">
            <a:solidFill>
              <a:srgbClr val="98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15% ROI resulting from year 1 of implementation</a:t>
            </a:r>
            <a:endParaRPr sz="15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93" name="Google Shape;93;p14">
            <a:hlinkClick action="ppaction://hlinksldjump"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760525" y="4815900"/>
            <a:ext cx="327600" cy="3276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4"/>
          <p:cNvSpPr/>
          <p:nvPr/>
        </p:nvSpPr>
        <p:spPr>
          <a:xfrm>
            <a:off x="2785400" y="983038"/>
            <a:ext cx="6237600" cy="85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>
                <a:latin typeface="Arvo"/>
                <a:ea typeface="Arvo"/>
                <a:cs typeface="Arvo"/>
                <a:sym typeface="Arvo"/>
              </a:rPr>
              <a:t>Timeline and financials were </a:t>
            </a:r>
            <a:r>
              <a:rPr lang="en" sz="1200">
                <a:latin typeface="Arvo"/>
                <a:ea typeface="Arvo"/>
                <a:cs typeface="Arvo"/>
                <a:sym typeface="Arvo"/>
              </a:rPr>
              <a:t>calculated</a:t>
            </a:r>
            <a:r>
              <a:rPr lang="en" sz="1200">
                <a:latin typeface="Arvo"/>
                <a:ea typeface="Arvo"/>
                <a:cs typeface="Arvo"/>
                <a:sym typeface="Arvo"/>
              </a:rPr>
              <a:t> based on scaling down full sized projects</a:t>
            </a:r>
            <a:endParaRPr sz="1200">
              <a:latin typeface="Arvo"/>
              <a:ea typeface="Arvo"/>
              <a:cs typeface="Arvo"/>
              <a:sym typeface="Arvo"/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200">
              <a:latin typeface="Arvo"/>
              <a:ea typeface="Arvo"/>
              <a:cs typeface="Arvo"/>
              <a:sym typeface="Arv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/>
          <p:nvPr/>
        </p:nvSpPr>
        <p:spPr>
          <a:xfrm>
            <a:off x="266550" y="4815900"/>
            <a:ext cx="2375400" cy="32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980000"/>
                </a:solidFill>
                <a:latin typeface="Lato"/>
                <a:ea typeface="Lato"/>
                <a:cs typeface="Lato"/>
                <a:sym typeface="Lato"/>
              </a:rPr>
              <a:t>EXECUTIVE SUMMARY</a:t>
            </a:r>
            <a:endParaRPr b="1">
              <a:solidFill>
                <a:srgbClr val="98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0" name="Google Shape;100;p15"/>
          <p:cNvSpPr/>
          <p:nvPr/>
        </p:nvSpPr>
        <p:spPr>
          <a:xfrm>
            <a:off x="2641950" y="4815900"/>
            <a:ext cx="2778300" cy="327600"/>
          </a:xfrm>
          <a:prstGeom prst="rect">
            <a:avLst/>
          </a:prstGeom>
          <a:solidFill>
            <a:srgbClr val="98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POSITIVE REINFORCEMENT</a:t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1" name="Google Shape;101;p15"/>
          <p:cNvSpPr/>
          <p:nvPr/>
        </p:nvSpPr>
        <p:spPr>
          <a:xfrm>
            <a:off x="5420250" y="4815900"/>
            <a:ext cx="1203000" cy="32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980000"/>
                </a:solidFill>
                <a:latin typeface="Lato"/>
                <a:ea typeface="Lato"/>
                <a:cs typeface="Lato"/>
                <a:sym typeface="Lato"/>
              </a:rPr>
              <a:t>ROLL OUT</a:t>
            </a:r>
            <a:endParaRPr b="1">
              <a:solidFill>
                <a:srgbClr val="98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2" name="Google Shape;102;p15"/>
          <p:cNvSpPr/>
          <p:nvPr/>
        </p:nvSpPr>
        <p:spPr>
          <a:xfrm>
            <a:off x="6623250" y="4815900"/>
            <a:ext cx="2244600" cy="32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980000"/>
                </a:solidFill>
                <a:latin typeface="Lato"/>
                <a:ea typeface="Lato"/>
                <a:cs typeface="Lato"/>
                <a:sym typeface="Lato"/>
              </a:rPr>
              <a:t>FINANCIAL IMPACT</a:t>
            </a:r>
            <a:endParaRPr b="1">
              <a:solidFill>
                <a:srgbClr val="98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03" name="Google Shape;103;p15"/>
          <p:cNvCxnSpPr/>
          <p:nvPr/>
        </p:nvCxnSpPr>
        <p:spPr>
          <a:xfrm>
            <a:off x="-2850" y="4801275"/>
            <a:ext cx="9149700" cy="0"/>
          </a:xfrm>
          <a:prstGeom prst="straightConnector1">
            <a:avLst/>
          </a:prstGeom>
          <a:noFill/>
          <a:ln cap="flat" cmpd="sng" w="38100">
            <a:solidFill>
              <a:srgbClr val="98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4" name="Google Shape;104;p15"/>
          <p:cNvSpPr txBox="1"/>
          <p:nvPr/>
        </p:nvSpPr>
        <p:spPr>
          <a:xfrm>
            <a:off x="318450" y="217194"/>
            <a:ext cx="8325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latin typeface="Lato Black"/>
                <a:ea typeface="Lato Black"/>
                <a:cs typeface="Lato Black"/>
                <a:sym typeface="Lato Black"/>
              </a:rPr>
              <a:t>PLAYER PROFILE</a:t>
            </a:r>
            <a:r>
              <a:rPr lang="en" sz="2300">
                <a:solidFill>
                  <a:srgbClr val="000000"/>
                </a:solidFill>
                <a:latin typeface="Lato Black"/>
                <a:ea typeface="Lato Black"/>
                <a:cs typeface="Lato Black"/>
                <a:sym typeface="Lato Black"/>
              </a:rPr>
              <a:t> </a:t>
            </a:r>
            <a:r>
              <a:rPr lang="en" sz="23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rPr>
              <a:t>|</a:t>
            </a:r>
            <a:r>
              <a:rPr lang="en" sz="2300">
                <a:solidFill>
                  <a:srgbClr val="A72A1E"/>
                </a:solidFill>
                <a:latin typeface="Lato Black"/>
                <a:ea typeface="Lato Black"/>
                <a:cs typeface="Lato Black"/>
                <a:sym typeface="Lato Black"/>
              </a:rPr>
              <a:t> </a:t>
            </a:r>
            <a:r>
              <a:rPr lang="en" sz="2300">
                <a:solidFill>
                  <a:srgbClr val="A72A1E"/>
                </a:solidFill>
                <a:latin typeface="Lato Black"/>
                <a:ea typeface="Lato Black"/>
                <a:cs typeface="Lato Black"/>
                <a:sym typeface="Lato Black"/>
              </a:rPr>
              <a:t>TOM B</a:t>
            </a:r>
            <a:endParaRPr sz="2300">
              <a:solidFill>
                <a:srgbClr val="A72A1E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cxnSp>
        <p:nvCxnSpPr>
          <p:cNvPr id="105" name="Google Shape;105;p15"/>
          <p:cNvCxnSpPr/>
          <p:nvPr/>
        </p:nvCxnSpPr>
        <p:spPr>
          <a:xfrm rot="10800000">
            <a:off x="261750" y="240894"/>
            <a:ext cx="4800" cy="525300"/>
          </a:xfrm>
          <a:prstGeom prst="straightConnector1">
            <a:avLst/>
          </a:prstGeom>
          <a:noFill/>
          <a:ln cap="flat" cmpd="sng" w="76200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06" name="Google Shape;10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49700" y="1520225"/>
            <a:ext cx="2244598" cy="224459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7" name="Google Shape;107;p15"/>
          <p:cNvCxnSpPr/>
          <p:nvPr/>
        </p:nvCxnSpPr>
        <p:spPr>
          <a:xfrm rot="10800000">
            <a:off x="2651525" y="1457500"/>
            <a:ext cx="920100" cy="6558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98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8" name="Google Shape;108;p15"/>
          <p:cNvCxnSpPr/>
          <p:nvPr/>
        </p:nvCxnSpPr>
        <p:spPr>
          <a:xfrm flipH="1" rot="10800000">
            <a:off x="5556975" y="1457500"/>
            <a:ext cx="865500" cy="6558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98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9" name="Google Shape;109;p15"/>
          <p:cNvCxnSpPr/>
          <p:nvPr/>
        </p:nvCxnSpPr>
        <p:spPr>
          <a:xfrm rot="10800000">
            <a:off x="5557050" y="3137200"/>
            <a:ext cx="874500" cy="5877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98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0" name="Google Shape;110;p15"/>
          <p:cNvCxnSpPr/>
          <p:nvPr/>
        </p:nvCxnSpPr>
        <p:spPr>
          <a:xfrm flipH="1" rot="10800000">
            <a:off x="2755100" y="3129950"/>
            <a:ext cx="816600" cy="6219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98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1" name="Google Shape;111;p15"/>
          <p:cNvSpPr/>
          <p:nvPr/>
        </p:nvSpPr>
        <p:spPr>
          <a:xfrm>
            <a:off x="163650" y="1065850"/>
            <a:ext cx="2349300" cy="327600"/>
          </a:xfrm>
          <a:prstGeom prst="rect">
            <a:avLst/>
          </a:prstGeom>
          <a:solidFill>
            <a:srgbClr val="98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DEMOGRAPHIC</a:t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2" name="Google Shape;112;p15"/>
          <p:cNvSpPr/>
          <p:nvPr/>
        </p:nvSpPr>
        <p:spPr>
          <a:xfrm>
            <a:off x="163650" y="1520225"/>
            <a:ext cx="2349300" cy="654900"/>
          </a:xfrm>
          <a:prstGeom prst="rect">
            <a:avLst/>
          </a:prstGeom>
          <a:noFill/>
          <a:ln cap="flat" cmpd="sng" w="9525">
            <a:solidFill>
              <a:srgbClr val="98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/>
            </a:br>
            <a:br>
              <a:rPr lang="en"/>
            </a:br>
            <a:br>
              <a:rPr lang="en"/>
            </a:br>
            <a:br>
              <a:rPr lang="en"/>
            </a:br>
            <a:br>
              <a:rPr lang="en"/>
            </a:br>
            <a:endParaRPr/>
          </a:p>
        </p:txBody>
      </p:sp>
      <p:sp>
        <p:nvSpPr>
          <p:cNvPr id="113" name="Google Shape;113;p15"/>
          <p:cNvSpPr txBox="1"/>
          <p:nvPr/>
        </p:nvSpPr>
        <p:spPr>
          <a:xfrm>
            <a:off x="111425" y="1586075"/>
            <a:ext cx="24015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Lato"/>
              <a:buChar char="●"/>
            </a:pPr>
            <a:r>
              <a:rPr lang="en" sz="1100">
                <a:latin typeface="Lato"/>
                <a:ea typeface="Lato"/>
                <a:cs typeface="Lato"/>
                <a:sym typeface="Lato"/>
              </a:rPr>
              <a:t>18-25 year old white heterosexual men</a:t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4" name="Google Shape;114;p15"/>
          <p:cNvSpPr/>
          <p:nvPr/>
        </p:nvSpPr>
        <p:spPr>
          <a:xfrm>
            <a:off x="137525" y="3026425"/>
            <a:ext cx="2375400" cy="327600"/>
          </a:xfrm>
          <a:prstGeom prst="rect">
            <a:avLst/>
          </a:prstGeom>
          <a:solidFill>
            <a:srgbClr val="98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5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WHAT THEY CARE ABOUT?</a:t>
            </a:r>
            <a:endParaRPr b="1" sz="135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5" name="Google Shape;115;p15"/>
          <p:cNvSpPr/>
          <p:nvPr/>
        </p:nvSpPr>
        <p:spPr>
          <a:xfrm>
            <a:off x="137525" y="3547975"/>
            <a:ext cx="2375400" cy="857100"/>
          </a:xfrm>
          <a:prstGeom prst="rect">
            <a:avLst/>
          </a:prstGeom>
          <a:noFill/>
          <a:ln cap="flat" cmpd="sng" w="9525">
            <a:solidFill>
              <a:srgbClr val="98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/>
            </a:br>
            <a:br>
              <a:rPr lang="en"/>
            </a:br>
            <a:br>
              <a:rPr lang="en"/>
            </a:br>
            <a:br>
              <a:rPr lang="en"/>
            </a:br>
            <a:br>
              <a:rPr lang="en"/>
            </a:br>
            <a:endParaRPr/>
          </a:p>
        </p:txBody>
      </p:sp>
      <p:sp>
        <p:nvSpPr>
          <p:cNvPr id="116" name="Google Shape;116;p15"/>
          <p:cNvSpPr txBox="1"/>
          <p:nvPr/>
        </p:nvSpPr>
        <p:spPr>
          <a:xfrm>
            <a:off x="111425" y="3622875"/>
            <a:ext cx="25305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Lato"/>
              <a:buChar char="●"/>
            </a:pPr>
            <a:r>
              <a:rPr lang="en" sz="1100">
                <a:latin typeface="Lato"/>
                <a:ea typeface="Lato"/>
                <a:cs typeface="Lato"/>
                <a:sym typeface="Lato"/>
              </a:rPr>
              <a:t>Sense of thrill</a:t>
            </a:r>
            <a:endParaRPr sz="1100">
              <a:latin typeface="Lato"/>
              <a:ea typeface="Lato"/>
              <a:cs typeface="Lato"/>
              <a:sym typeface="Lato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Lato"/>
              <a:buChar char="●"/>
            </a:pPr>
            <a:r>
              <a:rPr lang="en" sz="1100">
                <a:latin typeface="Lato"/>
                <a:ea typeface="Lato"/>
                <a:cs typeface="Lato"/>
                <a:sym typeface="Lato"/>
              </a:rPr>
              <a:t>Sense of </a:t>
            </a:r>
            <a:r>
              <a:rPr lang="en" sz="1100">
                <a:latin typeface="Lato"/>
                <a:ea typeface="Lato"/>
                <a:cs typeface="Lato"/>
                <a:sym typeface="Lato"/>
              </a:rPr>
              <a:t>accomplishment</a:t>
            </a:r>
            <a:endParaRPr sz="1100">
              <a:latin typeface="Lato"/>
              <a:ea typeface="Lato"/>
              <a:cs typeface="Lato"/>
              <a:sym typeface="Lato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Lato"/>
              <a:buChar char="●"/>
            </a:pPr>
            <a:r>
              <a:rPr lang="en" sz="1100">
                <a:latin typeface="Lato"/>
                <a:ea typeface="Lato"/>
                <a:cs typeface="Lato"/>
                <a:sym typeface="Lato"/>
              </a:rPr>
              <a:t>Being </a:t>
            </a:r>
            <a:r>
              <a:rPr lang="en" sz="1100">
                <a:latin typeface="Lato"/>
                <a:ea typeface="Lato"/>
                <a:cs typeface="Lato"/>
                <a:sym typeface="Lato"/>
              </a:rPr>
              <a:t>entertained</a:t>
            </a:r>
            <a:r>
              <a:rPr lang="en" sz="1100">
                <a:latin typeface="Lato"/>
                <a:ea typeface="Lato"/>
                <a:cs typeface="Lato"/>
                <a:sym typeface="Lato"/>
              </a:rPr>
              <a:t> </a:t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7" name="Google Shape;117;p15"/>
          <p:cNvSpPr/>
          <p:nvPr/>
        </p:nvSpPr>
        <p:spPr>
          <a:xfrm>
            <a:off x="6570900" y="1065838"/>
            <a:ext cx="2349300" cy="327600"/>
          </a:xfrm>
          <a:prstGeom prst="rect">
            <a:avLst/>
          </a:prstGeom>
          <a:solidFill>
            <a:srgbClr val="98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TARGETS</a:t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8" name="Google Shape;118;p15"/>
          <p:cNvSpPr/>
          <p:nvPr/>
        </p:nvSpPr>
        <p:spPr>
          <a:xfrm>
            <a:off x="6570900" y="3026425"/>
            <a:ext cx="2349300" cy="327600"/>
          </a:xfrm>
          <a:prstGeom prst="rect">
            <a:avLst/>
          </a:prstGeom>
          <a:solidFill>
            <a:srgbClr val="98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NEEDS</a:t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9" name="Google Shape;119;p15"/>
          <p:cNvSpPr txBox="1"/>
          <p:nvPr/>
        </p:nvSpPr>
        <p:spPr>
          <a:xfrm>
            <a:off x="6631050" y="1602413"/>
            <a:ext cx="30210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Lato"/>
              <a:buChar char="●"/>
            </a:pPr>
            <a:r>
              <a:rPr lang="en" sz="1100">
                <a:latin typeface="Lato"/>
                <a:ea typeface="Lato"/>
                <a:cs typeface="Lato"/>
                <a:sym typeface="Lato"/>
              </a:rPr>
              <a:t>Women</a:t>
            </a:r>
            <a:endParaRPr sz="1100">
              <a:latin typeface="Lato"/>
              <a:ea typeface="Lato"/>
              <a:cs typeface="Lato"/>
              <a:sym typeface="Lato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Lato"/>
              <a:buChar char="●"/>
            </a:pPr>
            <a:r>
              <a:rPr lang="en" sz="1100">
                <a:latin typeface="Lato"/>
                <a:ea typeface="Lato"/>
                <a:cs typeface="Lato"/>
                <a:sym typeface="Lato"/>
              </a:rPr>
              <a:t>LGBTQ+ community</a:t>
            </a:r>
            <a:endParaRPr sz="1100">
              <a:latin typeface="Lato"/>
              <a:ea typeface="Lato"/>
              <a:cs typeface="Lato"/>
              <a:sym typeface="Lato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Lato"/>
              <a:buChar char="●"/>
            </a:pPr>
            <a:r>
              <a:rPr lang="en" sz="1100">
                <a:latin typeface="Lato"/>
                <a:ea typeface="Lato"/>
                <a:cs typeface="Lato"/>
                <a:sym typeface="Lato"/>
              </a:rPr>
              <a:t>Players of color</a:t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0" name="Google Shape;120;p15"/>
          <p:cNvSpPr txBox="1"/>
          <p:nvPr/>
        </p:nvSpPr>
        <p:spPr>
          <a:xfrm>
            <a:off x="6631075" y="3622875"/>
            <a:ext cx="25908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Lato"/>
              <a:buChar char="●"/>
            </a:pPr>
            <a:r>
              <a:rPr lang="en" sz="1100">
                <a:latin typeface="Lato"/>
                <a:ea typeface="Lato"/>
                <a:cs typeface="Lato"/>
                <a:sym typeface="Lato"/>
              </a:rPr>
              <a:t>Provide incentive</a:t>
            </a:r>
            <a:endParaRPr sz="1100">
              <a:latin typeface="Lato"/>
              <a:ea typeface="Lato"/>
              <a:cs typeface="Lato"/>
              <a:sym typeface="Lato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Lato"/>
              <a:buChar char="●"/>
            </a:pPr>
            <a:r>
              <a:rPr lang="en" sz="1100">
                <a:latin typeface="Lato"/>
                <a:ea typeface="Lato"/>
                <a:cs typeface="Lato"/>
                <a:sym typeface="Lato"/>
              </a:rPr>
              <a:t>Keep game entertaining</a:t>
            </a:r>
            <a:endParaRPr sz="1100">
              <a:latin typeface="Lato"/>
              <a:ea typeface="Lato"/>
              <a:cs typeface="Lato"/>
              <a:sym typeface="Lato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Lato"/>
              <a:buChar char="●"/>
            </a:pPr>
            <a:r>
              <a:rPr lang="en" sz="1100">
                <a:latin typeface="Lato"/>
                <a:ea typeface="Lato"/>
                <a:cs typeface="Lato"/>
                <a:sym typeface="Lato"/>
              </a:rPr>
              <a:t>Positive outlet</a:t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1" name="Google Shape;121;p15"/>
          <p:cNvSpPr/>
          <p:nvPr/>
        </p:nvSpPr>
        <p:spPr>
          <a:xfrm>
            <a:off x="6557850" y="1520213"/>
            <a:ext cx="2375400" cy="857100"/>
          </a:xfrm>
          <a:prstGeom prst="rect">
            <a:avLst/>
          </a:prstGeom>
          <a:noFill/>
          <a:ln cap="flat" cmpd="sng" w="9525">
            <a:solidFill>
              <a:srgbClr val="98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/>
            </a:br>
            <a:br>
              <a:rPr lang="en"/>
            </a:br>
            <a:br>
              <a:rPr lang="en"/>
            </a:br>
            <a:br>
              <a:rPr lang="en"/>
            </a:br>
            <a:br>
              <a:rPr lang="en"/>
            </a:br>
            <a:endParaRPr/>
          </a:p>
        </p:txBody>
      </p:sp>
      <p:sp>
        <p:nvSpPr>
          <p:cNvPr id="122" name="Google Shape;122;p15"/>
          <p:cNvSpPr/>
          <p:nvPr/>
        </p:nvSpPr>
        <p:spPr>
          <a:xfrm>
            <a:off x="6557850" y="3540675"/>
            <a:ext cx="2375400" cy="857100"/>
          </a:xfrm>
          <a:prstGeom prst="rect">
            <a:avLst/>
          </a:prstGeom>
          <a:noFill/>
          <a:ln cap="flat" cmpd="sng" w="9525">
            <a:solidFill>
              <a:srgbClr val="98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/>
            </a:br>
            <a:br>
              <a:rPr lang="en"/>
            </a:br>
            <a:br>
              <a:rPr lang="en"/>
            </a:br>
            <a:br>
              <a:rPr lang="en"/>
            </a:br>
            <a:br>
              <a:rPr lang="en"/>
            </a:br>
            <a:endParaRPr/>
          </a:p>
        </p:txBody>
      </p:sp>
      <p:pic>
        <p:nvPicPr>
          <p:cNvPr id="123" name="Google Shape;123;p15">
            <a:hlinkClick action="ppaction://hlinksldjump"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760525" y="4815900"/>
            <a:ext cx="327600" cy="32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6"/>
          <p:cNvSpPr txBox="1"/>
          <p:nvPr/>
        </p:nvSpPr>
        <p:spPr>
          <a:xfrm>
            <a:off x="311700" y="217194"/>
            <a:ext cx="8325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latin typeface="Lato Black"/>
                <a:ea typeface="Lato Black"/>
                <a:cs typeface="Lato Black"/>
                <a:sym typeface="Lato Black"/>
              </a:rPr>
              <a:t>POSITIVE PLAY EXPERIENCE STRATEGY</a:t>
            </a:r>
            <a:endParaRPr sz="2300">
              <a:solidFill>
                <a:srgbClr val="000000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129" name="Google Shape;129;p16"/>
          <p:cNvSpPr/>
          <p:nvPr/>
        </p:nvSpPr>
        <p:spPr>
          <a:xfrm>
            <a:off x="266550" y="4815900"/>
            <a:ext cx="2375400" cy="32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980000"/>
                </a:solidFill>
                <a:latin typeface="Lato"/>
                <a:ea typeface="Lato"/>
                <a:cs typeface="Lato"/>
                <a:sym typeface="Lato"/>
              </a:rPr>
              <a:t>EXECUTIVE SUMMARY</a:t>
            </a:r>
            <a:endParaRPr b="1">
              <a:solidFill>
                <a:srgbClr val="98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0" name="Google Shape;130;p16"/>
          <p:cNvSpPr/>
          <p:nvPr/>
        </p:nvSpPr>
        <p:spPr>
          <a:xfrm>
            <a:off x="2641950" y="4815900"/>
            <a:ext cx="2778300" cy="327600"/>
          </a:xfrm>
          <a:prstGeom prst="rect">
            <a:avLst/>
          </a:prstGeom>
          <a:solidFill>
            <a:srgbClr val="98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POSITIVE REINFORCEMENT</a:t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1" name="Google Shape;131;p16"/>
          <p:cNvSpPr/>
          <p:nvPr/>
        </p:nvSpPr>
        <p:spPr>
          <a:xfrm>
            <a:off x="5420250" y="4815900"/>
            <a:ext cx="1203000" cy="32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980000"/>
                </a:solidFill>
                <a:latin typeface="Lato"/>
                <a:ea typeface="Lato"/>
                <a:cs typeface="Lato"/>
                <a:sym typeface="Lato"/>
              </a:rPr>
              <a:t>ROLL OUT</a:t>
            </a:r>
            <a:endParaRPr b="1">
              <a:solidFill>
                <a:srgbClr val="98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2" name="Google Shape;132;p16"/>
          <p:cNvSpPr/>
          <p:nvPr/>
        </p:nvSpPr>
        <p:spPr>
          <a:xfrm>
            <a:off x="6623250" y="4815900"/>
            <a:ext cx="2244600" cy="32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980000"/>
                </a:solidFill>
                <a:latin typeface="Lato"/>
                <a:ea typeface="Lato"/>
                <a:cs typeface="Lato"/>
                <a:sym typeface="Lato"/>
              </a:rPr>
              <a:t>FINANCIAL IMPACT</a:t>
            </a:r>
            <a:endParaRPr b="1">
              <a:solidFill>
                <a:srgbClr val="98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33" name="Google Shape;133;p16"/>
          <p:cNvCxnSpPr/>
          <p:nvPr/>
        </p:nvCxnSpPr>
        <p:spPr>
          <a:xfrm>
            <a:off x="-2850" y="4801275"/>
            <a:ext cx="9149700" cy="0"/>
          </a:xfrm>
          <a:prstGeom prst="straightConnector1">
            <a:avLst/>
          </a:prstGeom>
          <a:noFill/>
          <a:ln cap="flat" cmpd="sng" w="38100">
            <a:solidFill>
              <a:srgbClr val="98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4" name="Google Shape;134;p16"/>
          <p:cNvCxnSpPr/>
          <p:nvPr/>
        </p:nvCxnSpPr>
        <p:spPr>
          <a:xfrm rot="10800000">
            <a:off x="261750" y="240894"/>
            <a:ext cx="4800" cy="525300"/>
          </a:xfrm>
          <a:prstGeom prst="straightConnector1">
            <a:avLst/>
          </a:prstGeom>
          <a:noFill/>
          <a:ln cap="flat" cmpd="sng" w="76200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5" name="Google Shape;135;p16"/>
          <p:cNvSpPr txBox="1"/>
          <p:nvPr/>
        </p:nvSpPr>
        <p:spPr>
          <a:xfrm>
            <a:off x="636475" y="1642625"/>
            <a:ext cx="2178300" cy="400200"/>
          </a:xfrm>
          <a:prstGeom prst="rect">
            <a:avLst/>
          </a:prstGeom>
          <a:solidFill>
            <a:srgbClr val="98000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WHAT</a:t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6" name="Google Shape;136;p16"/>
          <p:cNvSpPr txBox="1"/>
          <p:nvPr/>
        </p:nvSpPr>
        <p:spPr>
          <a:xfrm>
            <a:off x="561025" y="2386950"/>
            <a:ext cx="2329200" cy="1693200"/>
          </a:xfrm>
          <a:prstGeom prst="rect">
            <a:avLst/>
          </a:prstGeom>
          <a:noFill/>
          <a:ln cap="flat" cmpd="sng" w="9525">
            <a:solidFill>
              <a:srgbClr val="5B0F00"/>
            </a:solidFill>
            <a:prstDash val="lg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Utilizing</a:t>
            </a:r>
            <a:r>
              <a:rPr lang="en"/>
              <a:t> </a:t>
            </a:r>
            <a:r>
              <a:rPr lang="en"/>
              <a:t>reinforcement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Provide incentives or reward 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Equal playing field</a:t>
            </a:r>
            <a:endParaRPr/>
          </a:p>
        </p:txBody>
      </p:sp>
      <p:sp>
        <p:nvSpPr>
          <p:cNvPr id="137" name="Google Shape;137;p16"/>
          <p:cNvSpPr txBox="1"/>
          <p:nvPr/>
        </p:nvSpPr>
        <p:spPr>
          <a:xfrm>
            <a:off x="3482850" y="1642625"/>
            <a:ext cx="2048700" cy="400200"/>
          </a:xfrm>
          <a:prstGeom prst="rect">
            <a:avLst/>
          </a:prstGeom>
          <a:solidFill>
            <a:srgbClr val="98000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WHY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138" name="Google Shape;138;p16"/>
          <p:cNvSpPr txBox="1"/>
          <p:nvPr/>
        </p:nvSpPr>
        <p:spPr>
          <a:xfrm>
            <a:off x="3418050" y="2226825"/>
            <a:ext cx="2178300" cy="1908600"/>
          </a:xfrm>
          <a:prstGeom prst="rect">
            <a:avLst/>
          </a:prstGeom>
          <a:noFill/>
          <a:ln cap="flat" cmpd="sng" w="9525">
            <a:solidFill>
              <a:srgbClr val="5B0F00"/>
            </a:solidFill>
            <a:prstDash val="lg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40% reduction in toxicity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Increases enjoyment 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Higher levels of retention </a:t>
            </a:r>
            <a:endParaRPr/>
          </a:p>
        </p:txBody>
      </p:sp>
      <p:sp>
        <p:nvSpPr>
          <p:cNvPr id="139" name="Google Shape;139;p16"/>
          <p:cNvSpPr txBox="1"/>
          <p:nvPr/>
        </p:nvSpPr>
        <p:spPr>
          <a:xfrm>
            <a:off x="6275075" y="1685663"/>
            <a:ext cx="2135100" cy="400200"/>
          </a:xfrm>
          <a:prstGeom prst="rect">
            <a:avLst/>
          </a:prstGeom>
          <a:solidFill>
            <a:srgbClr val="98000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HOW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140" name="Google Shape;140;p16"/>
          <p:cNvSpPr txBox="1"/>
          <p:nvPr/>
        </p:nvSpPr>
        <p:spPr>
          <a:xfrm>
            <a:off x="6318275" y="2262975"/>
            <a:ext cx="2048700" cy="1908600"/>
          </a:xfrm>
          <a:prstGeom prst="rect">
            <a:avLst/>
          </a:prstGeom>
          <a:noFill/>
          <a:ln cap="flat" cmpd="sng" w="9525">
            <a:solidFill>
              <a:srgbClr val="5B0F00"/>
            </a:solidFill>
            <a:prstDash val="lg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Positive reinforcement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Mute feature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Player ability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1" name="Google Shape;14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43775" y="766200"/>
            <a:ext cx="742376" cy="742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41925" y="973650"/>
            <a:ext cx="57270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14752" y="880830"/>
            <a:ext cx="670851" cy="6708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16">
            <a:hlinkClick action="ppaction://hlinksldjump"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760525" y="4815900"/>
            <a:ext cx="327600" cy="32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7"/>
          <p:cNvSpPr/>
          <p:nvPr/>
        </p:nvSpPr>
        <p:spPr>
          <a:xfrm>
            <a:off x="1910838" y="3487400"/>
            <a:ext cx="3130500" cy="10638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17"/>
          <p:cNvSpPr txBox="1"/>
          <p:nvPr>
            <p:ph type="title"/>
          </p:nvPr>
        </p:nvSpPr>
        <p:spPr>
          <a:xfrm>
            <a:off x="389625" y="164350"/>
            <a:ext cx="3958800" cy="47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3137"/>
              <a:buFont typeface="Arial"/>
              <a:buNone/>
            </a:pPr>
            <a:r>
              <a:rPr lang="en" sz="2550">
                <a:latin typeface="Lato Black"/>
                <a:ea typeface="Lato Black"/>
                <a:cs typeface="Lato Black"/>
                <a:sym typeface="Lato Black"/>
              </a:rPr>
              <a:t>IMPLEMENTATION</a:t>
            </a:r>
            <a:endParaRPr sz="2300">
              <a:latin typeface="Lato Black"/>
              <a:ea typeface="Lato Black"/>
              <a:cs typeface="Lato Black"/>
              <a:sym typeface="Lato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1" name="Google Shape;151;p17"/>
          <p:cNvCxnSpPr/>
          <p:nvPr/>
        </p:nvCxnSpPr>
        <p:spPr>
          <a:xfrm rot="10800000">
            <a:off x="266550" y="140194"/>
            <a:ext cx="4800" cy="525300"/>
          </a:xfrm>
          <a:prstGeom prst="straightConnector1">
            <a:avLst/>
          </a:prstGeom>
          <a:noFill/>
          <a:ln cap="flat" cmpd="sng" w="76200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52" name="Google Shape;152;p17"/>
          <p:cNvSpPr/>
          <p:nvPr/>
        </p:nvSpPr>
        <p:spPr>
          <a:xfrm>
            <a:off x="524363" y="1053650"/>
            <a:ext cx="1144995" cy="911638"/>
          </a:xfrm>
          <a:prstGeom prst="flowChartPreparation">
            <a:avLst/>
          </a:prstGeom>
          <a:noFill/>
          <a:ln cap="flat" cmpd="sng" w="19050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17"/>
          <p:cNvSpPr/>
          <p:nvPr/>
        </p:nvSpPr>
        <p:spPr>
          <a:xfrm>
            <a:off x="524363" y="3563475"/>
            <a:ext cx="1144995" cy="911638"/>
          </a:xfrm>
          <a:prstGeom prst="flowChartPreparation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17"/>
          <p:cNvSpPr/>
          <p:nvPr/>
        </p:nvSpPr>
        <p:spPr>
          <a:xfrm>
            <a:off x="524368" y="2366826"/>
            <a:ext cx="1144995" cy="911638"/>
          </a:xfrm>
          <a:prstGeom prst="flowChartPreparation">
            <a:avLst/>
          </a:prstGeom>
          <a:noFill/>
          <a:ln cap="flat" cmpd="sng" w="19050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5" name="Google Shape;15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1814" y="1202497"/>
            <a:ext cx="510090" cy="5060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1815" y="3766259"/>
            <a:ext cx="510091" cy="5060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1820" y="2558798"/>
            <a:ext cx="510090" cy="506093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17"/>
          <p:cNvSpPr txBox="1"/>
          <p:nvPr/>
        </p:nvSpPr>
        <p:spPr>
          <a:xfrm>
            <a:off x="1979813" y="1373150"/>
            <a:ext cx="31305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5 level l</a:t>
            </a:r>
            <a:r>
              <a:rPr lang="en">
                <a:solidFill>
                  <a:schemeClr val="dk1"/>
                </a:solidFill>
              </a:rPr>
              <a:t>adder system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Create incentives 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Remove endorsements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9" name="Google Shape;159;p17"/>
          <p:cNvSpPr txBox="1"/>
          <p:nvPr/>
        </p:nvSpPr>
        <p:spPr>
          <a:xfrm>
            <a:off x="1910838" y="906050"/>
            <a:ext cx="3130500" cy="400200"/>
          </a:xfrm>
          <a:prstGeom prst="rect">
            <a:avLst/>
          </a:prstGeom>
          <a:solidFill>
            <a:srgbClr val="98000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POSITIVE REINFORCEMENT</a:t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0" name="Google Shape;160;p17"/>
          <p:cNvSpPr txBox="1"/>
          <p:nvPr/>
        </p:nvSpPr>
        <p:spPr>
          <a:xfrm>
            <a:off x="1910838" y="2395875"/>
            <a:ext cx="3130500" cy="400200"/>
          </a:xfrm>
          <a:prstGeom prst="rect">
            <a:avLst/>
          </a:prstGeom>
          <a:solidFill>
            <a:srgbClr val="9E9E9E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MUTE FEATURE</a:t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1" name="Google Shape;161;p17"/>
          <p:cNvSpPr txBox="1"/>
          <p:nvPr/>
        </p:nvSpPr>
        <p:spPr>
          <a:xfrm>
            <a:off x="1979813" y="2825800"/>
            <a:ext cx="3130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Optional mute button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2" name="Google Shape;162;p17"/>
          <p:cNvSpPr/>
          <p:nvPr/>
        </p:nvSpPr>
        <p:spPr>
          <a:xfrm>
            <a:off x="1910838" y="912350"/>
            <a:ext cx="3130500" cy="1368900"/>
          </a:xfrm>
          <a:prstGeom prst="rect">
            <a:avLst/>
          </a:prstGeom>
          <a:noFill/>
          <a:ln cap="flat" cmpd="sng" w="9525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7"/>
          <p:cNvSpPr txBox="1"/>
          <p:nvPr/>
        </p:nvSpPr>
        <p:spPr>
          <a:xfrm>
            <a:off x="1910838" y="3487400"/>
            <a:ext cx="3130500" cy="400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PLAYER ABILITY</a:t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4" name="Google Shape;164;p17"/>
          <p:cNvSpPr/>
          <p:nvPr/>
        </p:nvSpPr>
        <p:spPr>
          <a:xfrm>
            <a:off x="1910838" y="2429213"/>
            <a:ext cx="3130500" cy="910200"/>
          </a:xfrm>
          <a:prstGeom prst="rect">
            <a:avLst/>
          </a:prstGeom>
          <a:noFill/>
          <a:ln cap="flat" cmpd="sng" w="9525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7"/>
          <p:cNvSpPr/>
          <p:nvPr/>
        </p:nvSpPr>
        <p:spPr>
          <a:xfrm>
            <a:off x="266550" y="4815900"/>
            <a:ext cx="2375400" cy="32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980000"/>
                </a:solidFill>
                <a:latin typeface="Lato"/>
                <a:ea typeface="Lato"/>
                <a:cs typeface="Lato"/>
                <a:sym typeface="Lato"/>
              </a:rPr>
              <a:t>EXECUTIVE SUMMARY</a:t>
            </a:r>
            <a:endParaRPr b="1">
              <a:solidFill>
                <a:srgbClr val="98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6" name="Google Shape;166;p17"/>
          <p:cNvSpPr/>
          <p:nvPr/>
        </p:nvSpPr>
        <p:spPr>
          <a:xfrm>
            <a:off x="2641950" y="4815900"/>
            <a:ext cx="2778300" cy="32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980000"/>
                </a:solidFill>
                <a:latin typeface="Lato"/>
                <a:ea typeface="Lato"/>
                <a:cs typeface="Lato"/>
                <a:sym typeface="Lato"/>
              </a:rPr>
              <a:t>POSITIVE REINFORCEMENT</a:t>
            </a:r>
            <a:endParaRPr b="1">
              <a:solidFill>
                <a:srgbClr val="98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7" name="Google Shape;167;p17"/>
          <p:cNvSpPr/>
          <p:nvPr/>
        </p:nvSpPr>
        <p:spPr>
          <a:xfrm>
            <a:off x="5420250" y="4815900"/>
            <a:ext cx="1203000" cy="327600"/>
          </a:xfrm>
          <a:prstGeom prst="rect">
            <a:avLst/>
          </a:prstGeom>
          <a:solidFill>
            <a:srgbClr val="98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ROLL OUT</a:t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8" name="Google Shape;168;p17"/>
          <p:cNvSpPr/>
          <p:nvPr/>
        </p:nvSpPr>
        <p:spPr>
          <a:xfrm>
            <a:off x="6623250" y="4815900"/>
            <a:ext cx="2244600" cy="32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980000"/>
                </a:solidFill>
                <a:latin typeface="Lato"/>
                <a:ea typeface="Lato"/>
                <a:cs typeface="Lato"/>
                <a:sym typeface="Lato"/>
              </a:rPr>
              <a:t>FINANCIAL IMPACT</a:t>
            </a:r>
            <a:endParaRPr b="1">
              <a:solidFill>
                <a:srgbClr val="98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69" name="Google Shape;169;p17"/>
          <p:cNvCxnSpPr/>
          <p:nvPr/>
        </p:nvCxnSpPr>
        <p:spPr>
          <a:xfrm>
            <a:off x="-2850" y="4801275"/>
            <a:ext cx="9149700" cy="0"/>
          </a:xfrm>
          <a:prstGeom prst="straightConnector1">
            <a:avLst/>
          </a:prstGeom>
          <a:noFill/>
          <a:ln cap="flat" cmpd="sng" w="38100">
            <a:solidFill>
              <a:srgbClr val="98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0" name="Google Shape;170;p17"/>
          <p:cNvSpPr txBox="1"/>
          <p:nvPr/>
        </p:nvSpPr>
        <p:spPr>
          <a:xfrm>
            <a:off x="2021538" y="3935600"/>
            <a:ext cx="2909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Skill based matching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Player statistics &amp; play time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71" name="Google Shape;171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28825" y="902225"/>
            <a:ext cx="2778301" cy="1389151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17"/>
          <p:cNvSpPr/>
          <p:nvPr/>
        </p:nvSpPr>
        <p:spPr>
          <a:xfrm>
            <a:off x="5264575" y="1358300"/>
            <a:ext cx="510000" cy="477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A72A1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17"/>
          <p:cNvSpPr/>
          <p:nvPr/>
        </p:nvSpPr>
        <p:spPr>
          <a:xfrm>
            <a:off x="5282850" y="2645825"/>
            <a:ext cx="510000" cy="477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9E9E9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4" name="Google Shape;174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858526" y="2395870"/>
            <a:ext cx="3130502" cy="1760905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17"/>
          <p:cNvSpPr/>
          <p:nvPr/>
        </p:nvSpPr>
        <p:spPr>
          <a:xfrm>
            <a:off x="6931675" y="2701300"/>
            <a:ext cx="241200" cy="221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6" name="Google Shape;176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931675" y="2702050"/>
            <a:ext cx="241200" cy="241200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17"/>
          <p:cNvSpPr/>
          <p:nvPr/>
        </p:nvSpPr>
        <p:spPr>
          <a:xfrm>
            <a:off x="6841250" y="2611925"/>
            <a:ext cx="421800" cy="400200"/>
          </a:xfrm>
          <a:prstGeom prst="ellipse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8" name="Google Shape;178;p17">
            <a:hlinkClick action="ppaction://hlinksldjump" r:id="rId9"/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760525" y="4815900"/>
            <a:ext cx="327600" cy="32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8"/>
          <p:cNvSpPr txBox="1"/>
          <p:nvPr>
            <p:ph type="title"/>
          </p:nvPr>
        </p:nvSpPr>
        <p:spPr>
          <a:xfrm>
            <a:off x="311700" y="2409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 Black"/>
                <a:ea typeface="Lato Black"/>
                <a:cs typeface="Lato Black"/>
                <a:sym typeface="Lato Black"/>
              </a:rPr>
              <a:t>IMPLEMENTATION TIMELINE</a:t>
            </a:r>
            <a:endParaRPr>
              <a:latin typeface="Lato Black"/>
              <a:ea typeface="Lato Black"/>
              <a:cs typeface="Lato Black"/>
              <a:sym typeface="Lato Black"/>
            </a:endParaRPr>
          </a:p>
        </p:txBody>
      </p:sp>
      <p:cxnSp>
        <p:nvCxnSpPr>
          <p:cNvPr id="184" name="Google Shape;184;p18"/>
          <p:cNvCxnSpPr/>
          <p:nvPr/>
        </p:nvCxnSpPr>
        <p:spPr>
          <a:xfrm rot="10800000">
            <a:off x="261750" y="240894"/>
            <a:ext cx="4800" cy="525300"/>
          </a:xfrm>
          <a:prstGeom prst="straightConnector1">
            <a:avLst/>
          </a:prstGeom>
          <a:noFill/>
          <a:ln cap="flat" cmpd="sng" w="76200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5" name="Google Shape;185;p18"/>
          <p:cNvSpPr/>
          <p:nvPr/>
        </p:nvSpPr>
        <p:spPr>
          <a:xfrm>
            <a:off x="266550" y="4815900"/>
            <a:ext cx="2375400" cy="32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980000"/>
                </a:solidFill>
                <a:latin typeface="Lato"/>
                <a:ea typeface="Lato"/>
                <a:cs typeface="Lato"/>
                <a:sym typeface="Lato"/>
              </a:rPr>
              <a:t>EXECUTIVE SUMMARY</a:t>
            </a:r>
            <a:endParaRPr b="1">
              <a:solidFill>
                <a:srgbClr val="98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6" name="Google Shape;186;p18"/>
          <p:cNvSpPr/>
          <p:nvPr/>
        </p:nvSpPr>
        <p:spPr>
          <a:xfrm>
            <a:off x="2641950" y="4815900"/>
            <a:ext cx="2778300" cy="32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980000"/>
                </a:solidFill>
                <a:latin typeface="Lato"/>
                <a:ea typeface="Lato"/>
                <a:cs typeface="Lato"/>
                <a:sym typeface="Lato"/>
              </a:rPr>
              <a:t>POSITIVE REINFORCEMENT</a:t>
            </a:r>
            <a:endParaRPr b="1">
              <a:solidFill>
                <a:srgbClr val="98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7" name="Google Shape;187;p18"/>
          <p:cNvSpPr/>
          <p:nvPr/>
        </p:nvSpPr>
        <p:spPr>
          <a:xfrm>
            <a:off x="5420250" y="4815900"/>
            <a:ext cx="1203000" cy="327600"/>
          </a:xfrm>
          <a:prstGeom prst="rect">
            <a:avLst/>
          </a:prstGeom>
          <a:solidFill>
            <a:srgbClr val="98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ROLL OUT</a:t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8" name="Google Shape;188;p18"/>
          <p:cNvSpPr/>
          <p:nvPr/>
        </p:nvSpPr>
        <p:spPr>
          <a:xfrm>
            <a:off x="6623250" y="4815900"/>
            <a:ext cx="2244600" cy="32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980000"/>
                </a:solidFill>
                <a:latin typeface="Lato"/>
                <a:ea typeface="Lato"/>
                <a:cs typeface="Lato"/>
                <a:sym typeface="Lato"/>
              </a:rPr>
              <a:t>FINANCIAL IMPACT</a:t>
            </a:r>
            <a:endParaRPr b="1">
              <a:solidFill>
                <a:srgbClr val="98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89" name="Google Shape;189;p18"/>
          <p:cNvCxnSpPr/>
          <p:nvPr/>
        </p:nvCxnSpPr>
        <p:spPr>
          <a:xfrm>
            <a:off x="-2850" y="4801275"/>
            <a:ext cx="9149700" cy="0"/>
          </a:xfrm>
          <a:prstGeom prst="straightConnector1">
            <a:avLst/>
          </a:prstGeom>
          <a:noFill/>
          <a:ln cap="flat" cmpd="sng" w="38100">
            <a:solidFill>
              <a:srgbClr val="98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0" name="Google Shape;190;p18"/>
          <p:cNvCxnSpPr/>
          <p:nvPr/>
        </p:nvCxnSpPr>
        <p:spPr>
          <a:xfrm rot="10800000">
            <a:off x="266550" y="361619"/>
            <a:ext cx="4800" cy="525300"/>
          </a:xfrm>
          <a:prstGeom prst="straightConnector1">
            <a:avLst/>
          </a:prstGeom>
          <a:noFill/>
          <a:ln cap="flat" cmpd="sng" w="76200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1" name="Google Shape;191;p18"/>
          <p:cNvSpPr/>
          <p:nvPr/>
        </p:nvSpPr>
        <p:spPr>
          <a:xfrm>
            <a:off x="1279549" y="2244752"/>
            <a:ext cx="395400" cy="46800"/>
          </a:xfrm>
          <a:prstGeom prst="roundRect">
            <a:avLst>
              <a:gd fmla="val 50000" name="adj"/>
            </a:avLst>
          </a:prstGeom>
          <a:solidFill>
            <a:srgbClr val="A72A1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2" name="Google Shape;192;p18"/>
          <p:cNvGrpSpPr/>
          <p:nvPr/>
        </p:nvGrpSpPr>
        <p:grpSpPr>
          <a:xfrm>
            <a:off x="34" y="1860660"/>
            <a:ext cx="1466993" cy="1457732"/>
            <a:chOff x="519878" y="1948510"/>
            <a:chExt cx="1310400" cy="1150175"/>
          </a:xfrm>
        </p:grpSpPr>
        <p:sp>
          <p:nvSpPr>
            <p:cNvPr id="193" name="Google Shape;193;p18"/>
            <p:cNvSpPr/>
            <p:nvPr/>
          </p:nvSpPr>
          <p:spPr>
            <a:xfrm>
              <a:off x="877947" y="1948510"/>
              <a:ext cx="594300" cy="594300"/>
            </a:xfrm>
            <a:prstGeom prst="ellipse">
              <a:avLst/>
            </a:prstGeom>
            <a:noFill/>
            <a:ln cap="flat" cmpd="sng" w="38100">
              <a:solidFill>
                <a:srgbClr val="A72A1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8"/>
            <p:cNvSpPr txBox="1"/>
            <p:nvPr/>
          </p:nvSpPr>
          <p:spPr>
            <a:xfrm>
              <a:off x="956700" y="2070180"/>
              <a:ext cx="436800" cy="39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 sz="800">
                  <a:solidFill>
                    <a:srgbClr val="A72A1E"/>
                  </a:solidFill>
                  <a:latin typeface="Roboto"/>
                  <a:ea typeface="Roboto"/>
                  <a:cs typeface="Roboto"/>
                  <a:sym typeface="Roboto"/>
                </a:rPr>
                <a:t>Dec 2022</a:t>
              </a:r>
              <a:endParaRPr b="1" sz="80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95" name="Google Shape;195;p18"/>
            <p:cNvSpPr txBox="1"/>
            <p:nvPr/>
          </p:nvSpPr>
          <p:spPr>
            <a:xfrm>
              <a:off x="519878" y="2652285"/>
              <a:ext cx="13104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Planning &amp; Pre-Production</a:t>
              </a:r>
              <a:endParaRPr b="1" sz="10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96" name="Google Shape;196;p18"/>
          <p:cNvGrpSpPr/>
          <p:nvPr/>
        </p:nvGrpSpPr>
        <p:grpSpPr>
          <a:xfrm>
            <a:off x="1487919" y="1860660"/>
            <a:ext cx="1466993" cy="1457732"/>
            <a:chOff x="1848940" y="1948510"/>
            <a:chExt cx="1310400" cy="1150175"/>
          </a:xfrm>
        </p:grpSpPr>
        <p:sp>
          <p:nvSpPr>
            <p:cNvPr id="197" name="Google Shape;197;p18"/>
            <p:cNvSpPr/>
            <p:nvPr/>
          </p:nvSpPr>
          <p:spPr>
            <a:xfrm>
              <a:off x="2206990" y="1948510"/>
              <a:ext cx="594300" cy="594300"/>
            </a:xfrm>
            <a:prstGeom prst="ellipse">
              <a:avLst/>
            </a:prstGeom>
            <a:noFill/>
            <a:ln cap="flat" cmpd="sng" w="38100">
              <a:solidFill>
                <a:srgbClr val="A72A1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8"/>
            <p:cNvSpPr txBox="1"/>
            <p:nvPr/>
          </p:nvSpPr>
          <p:spPr>
            <a:xfrm>
              <a:off x="1848940" y="2652285"/>
              <a:ext cx="13104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Production</a:t>
              </a:r>
              <a:endParaRPr b="1" sz="10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99" name="Google Shape;199;p18"/>
            <p:cNvSpPr txBox="1"/>
            <p:nvPr/>
          </p:nvSpPr>
          <p:spPr>
            <a:xfrm>
              <a:off x="2285750" y="2046784"/>
              <a:ext cx="4368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 sz="800">
                  <a:solidFill>
                    <a:srgbClr val="A72A1E"/>
                  </a:solidFill>
                  <a:latin typeface="Roboto"/>
                  <a:ea typeface="Roboto"/>
                  <a:cs typeface="Roboto"/>
                  <a:sym typeface="Roboto"/>
                </a:rPr>
                <a:t>Oct 2023</a:t>
              </a:r>
              <a:endParaRPr b="1" sz="80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00" name="Google Shape;200;p18"/>
          <p:cNvGrpSpPr/>
          <p:nvPr/>
        </p:nvGrpSpPr>
        <p:grpSpPr>
          <a:xfrm>
            <a:off x="2975840" y="1860660"/>
            <a:ext cx="1522408" cy="1457732"/>
            <a:chOff x="3178034" y="1948510"/>
            <a:chExt cx="1359900" cy="1150175"/>
          </a:xfrm>
        </p:grpSpPr>
        <p:sp>
          <p:nvSpPr>
            <p:cNvPr id="201" name="Google Shape;201;p18"/>
            <p:cNvSpPr/>
            <p:nvPr/>
          </p:nvSpPr>
          <p:spPr>
            <a:xfrm>
              <a:off x="3560827" y="1948510"/>
              <a:ext cx="594300" cy="594300"/>
            </a:xfrm>
            <a:prstGeom prst="ellipse">
              <a:avLst/>
            </a:prstGeom>
            <a:noFill/>
            <a:ln cap="flat" cmpd="sng" w="38100">
              <a:solidFill>
                <a:srgbClr val="A72A1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8"/>
            <p:cNvSpPr txBox="1"/>
            <p:nvPr/>
          </p:nvSpPr>
          <p:spPr>
            <a:xfrm>
              <a:off x="3178034" y="2652285"/>
              <a:ext cx="13599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Testing</a:t>
              </a:r>
              <a:endParaRPr b="1" sz="10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3" name="Google Shape;203;p18"/>
            <p:cNvSpPr txBox="1"/>
            <p:nvPr/>
          </p:nvSpPr>
          <p:spPr>
            <a:xfrm>
              <a:off x="3639498" y="2046829"/>
              <a:ext cx="4368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 sz="800">
                  <a:solidFill>
                    <a:srgbClr val="A72A1E"/>
                  </a:solidFill>
                  <a:latin typeface="Roboto"/>
                  <a:ea typeface="Roboto"/>
                  <a:cs typeface="Roboto"/>
                  <a:sym typeface="Roboto"/>
                </a:rPr>
                <a:t>Jan 2023</a:t>
              </a:r>
              <a:endParaRPr b="1" sz="80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04" name="Google Shape;204;p18"/>
          <p:cNvGrpSpPr/>
          <p:nvPr/>
        </p:nvGrpSpPr>
        <p:grpSpPr>
          <a:xfrm>
            <a:off x="4520320" y="1860660"/>
            <a:ext cx="1466993" cy="1457732"/>
            <a:chOff x="4557650" y="1948510"/>
            <a:chExt cx="1310400" cy="1150175"/>
          </a:xfrm>
        </p:grpSpPr>
        <p:sp>
          <p:nvSpPr>
            <p:cNvPr id="205" name="Google Shape;205;p18"/>
            <p:cNvSpPr/>
            <p:nvPr/>
          </p:nvSpPr>
          <p:spPr>
            <a:xfrm>
              <a:off x="4915703" y="1948510"/>
              <a:ext cx="594300" cy="594300"/>
            </a:xfrm>
            <a:prstGeom prst="ellipse">
              <a:avLst/>
            </a:prstGeom>
            <a:noFill/>
            <a:ln cap="flat" cmpd="sng" w="38100">
              <a:solidFill>
                <a:srgbClr val="A72A1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18"/>
            <p:cNvSpPr txBox="1"/>
            <p:nvPr/>
          </p:nvSpPr>
          <p:spPr>
            <a:xfrm>
              <a:off x="4557650" y="2652285"/>
              <a:ext cx="13104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Pre-Launch</a:t>
              </a:r>
              <a:endParaRPr b="1" sz="10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7" name="Google Shape;207;p18"/>
            <p:cNvSpPr txBox="1"/>
            <p:nvPr/>
          </p:nvSpPr>
          <p:spPr>
            <a:xfrm>
              <a:off x="4994379" y="2046783"/>
              <a:ext cx="4368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 sz="800">
                  <a:solidFill>
                    <a:srgbClr val="A72A1E"/>
                  </a:solidFill>
                  <a:latin typeface="Roboto"/>
                  <a:ea typeface="Roboto"/>
                  <a:cs typeface="Roboto"/>
                  <a:sym typeface="Roboto"/>
                </a:rPr>
                <a:t>Mar 2024</a:t>
              </a:r>
              <a:endParaRPr b="1" sz="80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08" name="Google Shape;208;p18"/>
          <p:cNvGrpSpPr/>
          <p:nvPr/>
        </p:nvGrpSpPr>
        <p:grpSpPr>
          <a:xfrm>
            <a:off x="6009423" y="1860660"/>
            <a:ext cx="1522408" cy="1457732"/>
            <a:chOff x="5887800" y="1948510"/>
            <a:chExt cx="1359900" cy="1150175"/>
          </a:xfrm>
        </p:grpSpPr>
        <p:sp>
          <p:nvSpPr>
            <p:cNvPr id="209" name="Google Shape;209;p18"/>
            <p:cNvSpPr/>
            <p:nvPr/>
          </p:nvSpPr>
          <p:spPr>
            <a:xfrm>
              <a:off x="6270606" y="1948510"/>
              <a:ext cx="594300" cy="594300"/>
            </a:xfrm>
            <a:prstGeom prst="ellipse">
              <a:avLst/>
            </a:prstGeom>
            <a:noFill/>
            <a:ln cap="flat" cmpd="sng" w="38100">
              <a:solidFill>
                <a:srgbClr val="A72A1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18"/>
            <p:cNvSpPr txBox="1"/>
            <p:nvPr/>
          </p:nvSpPr>
          <p:spPr>
            <a:xfrm>
              <a:off x="5887800" y="2652285"/>
              <a:ext cx="13599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Launch</a:t>
              </a:r>
              <a:endParaRPr b="1" sz="10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1" name="Google Shape;211;p18"/>
            <p:cNvSpPr txBox="1"/>
            <p:nvPr/>
          </p:nvSpPr>
          <p:spPr>
            <a:xfrm>
              <a:off x="6347008" y="2046783"/>
              <a:ext cx="4368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 sz="800">
                  <a:solidFill>
                    <a:srgbClr val="A72A1E"/>
                  </a:solidFill>
                  <a:latin typeface="Roboto"/>
                  <a:ea typeface="Roboto"/>
                  <a:cs typeface="Roboto"/>
                  <a:sym typeface="Roboto"/>
                </a:rPr>
                <a:t>May 2024</a:t>
              </a:r>
              <a:endParaRPr b="1" sz="80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12" name="Google Shape;212;p18"/>
          <p:cNvGrpSpPr/>
          <p:nvPr/>
        </p:nvGrpSpPr>
        <p:grpSpPr>
          <a:xfrm>
            <a:off x="7550317" y="1860660"/>
            <a:ext cx="1522408" cy="1457732"/>
            <a:chOff x="7264213" y="1948510"/>
            <a:chExt cx="1359900" cy="1150175"/>
          </a:xfrm>
        </p:grpSpPr>
        <p:sp>
          <p:nvSpPr>
            <p:cNvPr id="213" name="Google Shape;213;p18"/>
            <p:cNvSpPr/>
            <p:nvPr/>
          </p:nvSpPr>
          <p:spPr>
            <a:xfrm>
              <a:off x="7647018" y="1948510"/>
              <a:ext cx="594300" cy="594300"/>
            </a:xfrm>
            <a:prstGeom prst="ellipse">
              <a:avLst/>
            </a:prstGeom>
            <a:noFill/>
            <a:ln cap="flat" cmpd="sng" w="38100">
              <a:solidFill>
                <a:srgbClr val="A72A1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18"/>
            <p:cNvSpPr txBox="1"/>
            <p:nvPr/>
          </p:nvSpPr>
          <p:spPr>
            <a:xfrm>
              <a:off x="7264213" y="2652285"/>
              <a:ext cx="13599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Post Production</a:t>
              </a:r>
              <a:endParaRPr b="1" sz="10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5" name="Google Shape;215;p18"/>
            <p:cNvSpPr txBox="1"/>
            <p:nvPr/>
          </p:nvSpPr>
          <p:spPr>
            <a:xfrm>
              <a:off x="7725775" y="2046972"/>
              <a:ext cx="4368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 sz="800">
                  <a:solidFill>
                    <a:srgbClr val="A72A1E"/>
                  </a:solidFill>
                  <a:latin typeface="Roboto"/>
                  <a:ea typeface="Roboto"/>
                  <a:cs typeface="Roboto"/>
                  <a:sym typeface="Roboto"/>
                </a:rPr>
                <a:t>Oct 2024</a:t>
              </a:r>
              <a:endParaRPr b="1" sz="80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216" name="Google Shape;216;p18"/>
          <p:cNvSpPr/>
          <p:nvPr/>
        </p:nvSpPr>
        <p:spPr>
          <a:xfrm>
            <a:off x="2781191" y="2244752"/>
            <a:ext cx="395400" cy="46800"/>
          </a:xfrm>
          <a:prstGeom prst="roundRect">
            <a:avLst>
              <a:gd fmla="val 50000" name="adj"/>
            </a:avLst>
          </a:prstGeom>
          <a:solidFill>
            <a:srgbClr val="A72A1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18"/>
          <p:cNvSpPr/>
          <p:nvPr/>
        </p:nvSpPr>
        <p:spPr>
          <a:xfrm>
            <a:off x="4297301" y="2244752"/>
            <a:ext cx="395400" cy="46800"/>
          </a:xfrm>
          <a:prstGeom prst="roundRect">
            <a:avLst>
              <a:gd fmla="val 50000" name="adj"/>
            </a:avLst>
          </a:prstGeom>
          <a:solidFill>
            <a:srgbClr val="A72A1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8"/>
          <p:cNvSpPr/>
          <p:nvPr/>
        </p:nvSpPr>
        <p:spPr>
          <a:xfrm>
            <a:off x="5813986" y="2244752"/>
            <a:ext cx="395400" cy="46800"/>
          </a:xfrm>
          <a:prstGeom prst="roundRect">
            <a:avLst>
              <a:gd fmla="val 50000" name="adj"/>
            </a:avLst>
          </a:prstGeom>
          <a:solidFill>
            <a:srgbClr val="A72A1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8"/>
          <p:cNvSpPr/>
          <p:nvPr/>
        </p:nvSpPr>
        <p:spPr>
          <a:xfrm>
            <a:off x="7342746" y="2244752"/>
            <a:ext cx="395400" cy="46800"/>
          </a:xfrm>
          <a:prstGeom prst="roundRect">
            <a:avLst>
              <a:gd fmla="val 50000" name="adj"/>
            </a:avLst>
          </a:prstGeom>
          <a:solidFill>
            <a:srgbClr val="A72A1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8"/>
          <p:cNvSpPr txBox="1"/>
          <p:nvPr/>
        </p:nvSpPr>
        <p:spPr>
          <a:xfrm>
            <a:off x="1019844" y="1740999"/>
            <a:ext cx="930300" cy="3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80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rPr>
              <a:t>10 month</a:t>
            </a:r>
            <a:endParaRPr b="1" sz="800">
              <a:solidFill>
                <a:srgbClr val="A72A1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1" name="Google Shape;221;p18"/>
          <p:cNvSpPr txBox="1"/>
          <p:nvPr/>
        </p:nvSpPr>
        <p:spPr>
          <a:xfrm>
            <a:off x="2528513" y="1740999"/>
            <a:ext cx="930300" cy="3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80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r>
              <a:rPr b="1" lang="en" sz="80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rPr>
              <a:t> month</a:t>
            </a:r>
            <a:endParaRPr b="1" sz="800">
              <a:solidFill>
                <a:srgbClr val="A72A1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2" name="Google Shape;222;p18"/>
          <p:cNvSpPr txBox="1"/>
          <p:nvPr/>
        </p:nvSpPr>
        <p:spPr>
          <a:xfrm>
            <a:off x="4043538" y="1738324"/>
            <a:ext cx="930300" cy="3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80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b="1" lang="en" sz="80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rPr>
              <a:t> month</a:t>
            </a:r>
            <a:endParaRPr b="1" sz="800">
              <a:solidFill>
                <a:srgbClr val="A72A1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3" name="Google Shape;223;p18"/>
          <p:cNvSpPr txBox="1"/>
          <p:nvPr/>
        </p:nvSpPr>
        <p:spPr>
          <a:xfrm>
            <a:off x="5558566" y="1738324"/>
            <a:ext cx="930300" cy="3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80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b="1" lang="en" sz="80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rPr>
              <a:t> month</a:t>
            </a:r>
            <a:endParaRPr b="1" sz="800">
              <a:solidFill>
                <a:srgbClr val="A72A1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4" name="Google Shape;224;p18"/>
          <p:cNvSpPr txBox="1"/>
          <p:nvPr/>
        </p:nvSpPr>
        <p:spPr>
          <a:xfrm>
            <a:off x="7073594" y="1740999"/>
            <a:ext cx="930300" cy="3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80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rPr>
              <a:t>5</a:t>
            </a:r>
            <a:r>
              <a:rPr b="1" lang="en" sz="80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rPr>
              <a:t> month</a:t>
            </a:r>
            <a:endParaRPr b="1" sz="800">
              <a:solidFill>
                <a:srgbClr val="A72A1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5" name="Google Shape;225;p18"/>
          <p:cNvSpPr/>
          <p:nvPr/>
        </p:nvSpPr>
        <p:spPr>
          <a:xfrm>
            <a:off x="5445150" y="4028400"/>
            <a:ext cx="3422700" cy="431100"/>
          </a:xfrm>
          <a:prstGeom prst="rect">
            <a:avLst/>
          </a:prstGeom>
          <a:noFill/>
          <a:ln cap="flat" cmpd="sng" w="9525">
            <a:solidFill>
              <a:srgbClr val="A72A1E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rPr>
              <a:t>Estimated Completion Time: 24 Months</a:t>
            </a:r>
            <a:endParaRPr b="1" sz="1300">
              <a:solidFill>
                <a:srgbClr val="A72A1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26" name="Google Shape;226;p18">
            <a:hlinkClick action="ppaction://hlinksldjump"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60525" y="4815900"/>
            <a:ext cx="327600" cy="32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9"/>
          <p:cNvSpPr txBox="1"/>
          <p:nvPr>
            <p:ph idx="1" type="body"/>
          </p:nvPr>
        </p:nvSpPr>
        <p:spPr>
          <a:xfrm>
            <a:off x="91275" y="17271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Experience Backfire(8)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Further Report Abuse(12)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Competitive </a:t>
            </a:r>
            <a:r>
              <a:rPr lang="en"/>
              <a:t>Degradation(2)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Insufficient Rewards(6)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19"/>
          <p:cNvSpPr/>
          <p:nvPr/>
        </p:nvSpPr>
        <p:spPr>
          <a:xfrm>
            <a:off x="266550" y="4815900"/>
            <a:ext cx="2375400" cy="32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980000"/>
                </a:solidFill>
                <a:latin typeface="Lato"/>
                <a:ea typeface="Lato"/>
                <a:cs typeface="Lato"/>
                <a:sym typeface="Lato"/>
              </a:rPr>
              <a:t>EXECUTIVE SUMMARY</a:t>
            </a:r>
            <a:endParaRPr b="1">
              <a:solidFill>
                <a:srgbClr val="98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3" name="Google Shape;233;p19"/>
          <p:cNvSpPr/>
          <p:nvPr/>
        </p:nvSpPr>
        <p:spPr>
          <a:xfrm>
            <a:off x="2641950" y="4815900"/>
            <a:ext cx="2778300" cy="32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980000"/>
                </a:solidFill>
                <a:latin typeface="Lato"/>
                <a:ea typeface="Lato"/>
                <a:cs typeface="Lato"/>
                <a:sym typeface="Lato"/>
              </a:rPr>
              <a:t>POSITIVE REINFORCEMENT</a:t>
            </a:r>
            <a:endParaRPr b="1">
              <a:solidFill>
                <a:srgbClr val="98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4" name="Google Shape;234;p19"/>
          <p:cNvSpPr/>
          <p:nvPr/>
        </p:nvSpPr>
        <p:spPr>
          <a:xfrm>
            <a:off x="5420250" y="4815900"/>
            <a:ext cx="1203000" cy="327600"/>
          </a:xfrm>
          <a:prstGeom prst="rect">
            <a:avLst/>
          </a:prstGeom>
          <a:solidFill>
            <a:srgbClr val="98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ROLL OUT</a:t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5" name="Google Shape;235;p19"/>
          <p:cNvSpPr/>
          <p:nvPr/>
        </p:nvSpPr>
        <p:spPr>
          <a:xfrm>
            <a:off x="6623250" y="4815900"/>
            <a:ext cx="2244600" cy="32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980000"/>
                </a:solidFill>
                <a:latin typeface="Lato"/>
                <a:ea typeface="Lato"/>
                <a:cs typeface="Lato"/>
                <a:sym typeface="Lato"/>
              </a:rPr>
              <a:t>FINANCIAL IMPACT</a:t>
            </a:r>
            <a:endParaRPr b="1">
              <a:solidFill>
                <a:srgbClr val="98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36" name="Google Shape;236;p19"/>
          <p:cNvCxnSpPr/>
          <p:nvPr/>
        </p:nvCxnSpPr>
        <p:spPr>
          <a:xfrm>
            <a:off x="-2850" y="4801275"/>
            <a:ext cx="9149700" cy="0"/>
          </a:xfrm>
          <a:prstGeom prst="straightConnector1">
            <a:avLst/>
          </a:prstGeom>
          <a:noFill/>
          <a:ln cap="flat" cmpd="sng" w="38100">
            <a:solidFill>
              <a:srgbClr val="98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7" name="Google Shape;237;p19"/>
          <p:cNvSpPr txBox="1"/>
          <p:nvPr>
            <p:ph type="title"/>
          </p:nvPr>
        </p:nvSpPr>
        <p:spPr>
          <a:xfrm>
            <a:off x="311700" y="2409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 Black"/>
                <a:ea typeface="Lato Black"/>
                <a:cs typeface="Lato Black"/>
                <a:sym typeface="Lato Black"/>
              </a:rPr>
              <a:t>RISKS HEATMAP</a:t>
            </a:r>
            <a:endParaRPr>
              <a:latin typeface="Lato Black"/>
              <a:ea typeface="Lato Black"/>
              <a:cs typeface="Lato Black"/>
              <a:sym typeface="Lato Black"/>
            </a:endParaRPr>
          </a:p>
        </p:txBody>
      </p:sp>
      <p:cxnSp>
        <p:nvCxnSpPr>
          <p:cNvPr id="238" name="Google Shape;238;p19"/>
          <p:cNvCxnSpPr/>
          <p:nvPr/>
        </p:nvCxnSpPr>
        <p:spPr>
          <a:xfrm rot="10800000">
            <a:off x="266550" y="236819"/>
            <a:ext cx="4800" cy="650100"/>
          </a:xfrm>
          <a:prstGeom prst="straightConnector1">
            <a:avLst/>
          </a:prstGeom>
          <a:noFill/>
          <a:ln cap="flat" cmpd="sng" w="76200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39" name="Google Shape;23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0725" y="470756"/>
            <a:ext cx="4222051" cy="3664594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19"/>
          <p:cNvSpPr txBox="1"/>
          <p:nvPr/>
        </p:nvSpPr>
        <p:spPr>
          <a:xfrm>
            <a:off x="3648425" y="4200338"/>
            <a:ext cx="5268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Probability - Unlikely                                       Very Likely</a:t>
            </a:r>
            <a:endParaRPr/>
          </a:p>
        </p:txBody>
      </p:sp>
      <p:sp>
        <p:nvSpPr>
          <p:cNvPr id="241" name="Google Shape;241;p19"/>
          <p:cNvSpPr/>
          <p:nvPr/>
        </p:nvSpPr>
        <p:spPr>
          <a:xfrm>
            <a:off x="5474175" y="4278825"/>
            <a:ext cx="1719300" cy="243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19"/>
          <p:cNvSpPr/>
          <p:nvPr/>
        </p:nvSpPr>
        <p:spPr>
          <a:xfrm rot="-5400000">
            <a:off x="2738725" y="2114200"/>
            <a:ext cx="1719300" cy="243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19"/>
          <p:cNvSpPr txBox="1"/>
          <p:nvPr/>
        </p:nvSpPr>
        <p:spPr>
          <a:xfrm>
            <a:off x="3047875" y="3834725"/>
            <a:ext cx="933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Impact -</a:t>
            </a:r>
            <a:endParaRPr/>
          </a:p>
        </p:txBody>
      </p:sp>
      <p:sp>
        <p:nvSpPr>
          <p:cNvPr id="244" name="Google Shape;244;p19"/>
          <p:cNvSpPr txBox="1"/>
          <p:nvPr/>
        </p:nvSpPr>
        <p:spPr>
          <a:xfrm>
            <a:off x="3131725" y="3219125"/>
            <a:ext cx="933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Least Concern</a:t>
            </a:r>
            <a:endParaRPr/>
          </a:p>
        </p:txBody>
      </p:sp>
      <p:sp>
        <p:nvSpPr>
          <p:cNvPr id="245" name="Google Shape;245;p19"/>
          <p:cNvSpPr txBox="1"/>
          <p:nvPr/>
        </p:nvSpPr>
        <p:spPr>
          <a:xfrm>
            <a:off x="3131725" y="894800"/>
            <a:ext cx="933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Serious</a:t>
            </a:r>
            <a:endParaRPr/>
          </a:p>
        </p:txBody>
      </p:sp>
      <p:pic>
        <p:nvPicPr>
          <p:cNvPr id="246" name="Google Shape;246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6385" y="1779050"/>
            <a:ext cx="582390" cy="32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6385" y="2259075"/>
            <a:ext cx="582390" cy="32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6385" y="2739100"/>
            <a:ext cx="582390" cy="32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36385" y="3219125"/>
            <a:ext cx="582390" cy="32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19210" y="526900"/>
            <a:ext cx="582390" cy="32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13335" y="1451450"/>
            <a:ext cx="582390" cy="32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61085" y="2343175"/>
            <a:ext cx="582390" cy="32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225485" y="1399500"/>
            <a:ext cx="582390" cy="32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19">
            <a:hlinkClick action="ppaction://hlinksldjump" r:id="rId8"/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760525" y="4815900"/>
            <a:ext cx="327600" cy="32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0"/>
          <p:cNvSpPr/>
          <p:nvPr/>
        </p:nvSpPr>
        <p:spPr>
          <a:xfrm>
            <a:off x="266550" y="4815900"/>
            <a:ext cx="2375400" cy="32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980000"/>
                </a:solidFill>
                <a:latin typeface="Lato"/>
                <a:ea typeface="Lato"/>
                <a:cs typeface="Lato"/>
                <a:sym typeface="Lato"/>
              </a:rPr>
              <a:t>EXECUTIVE SUMMARY</a:t>
            </a:r>
            <a:endParaRPr b="1">
              <a:solidFill>
                <a:srgbClr val="98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0" name="Google Shape;260;p20"/>
          <p:cNvSpPr/>
          <p:nvPr/>
        </p:nvSpPr>
        <p:spPr>
          <a:xfrm>
            <a:off x="2641950" y="4815900"/>
            <a:ext cx="2778300" cy="32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980000"/>
                </a:solidFill>
                <a:latin typeface="Lato"/>
                <a:ea typeface="Lato"/>
                <a:cs typeface="Lato"/>
                <a:sym typeface="Lato"/>
              </a:rPr>
              <a:t>POSITIVE REINFORCEMENT</a:t>
            </a:r>
            <a:endParaRPr b="1">
              <a:solidFill>
                <a:srgbClr val="98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1" name="Google Shape;261;p20"/>
          <p:cNvSpPr/>
          <p:nvPr/>
        </p:nvSpPr>
        <p:spPr>
          <a:xfrm>
            <a:off x="5420250" y="4815900"/>
            <a:ext cx="1203000" cy="32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980000"/>
                </a:solidFill>
                <a:latin typeface="Lato"/>
                <a:ea typeface="Lato"/>
                <a:cs typeface="Lato"/>
                <a:sym typeface="Lato"/>
              </a:rPr>
              <a:t>ROLL OUT</a:t>
            </a:r>
            <a:endParaRPr b="1">
              <a:solidFill>
                <a:srgbClr val="98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2" name="Google Shape;262;p20"/>
          <p:cNvSpPr/>
          <p:nvPr/>
        </p:nvSpPr>
        <p:spPr>
          <a:xfrm>
            <a:off x="6623250" y="4815900"/>
            <a:ext cx="2137200" cy="327600"/>
          </a:xfrm>
          <a:prstGeom prst="rect">
            <a:avLst/>
          </a:prstGeom>
          <a:solidFill>
            <a:srgbClr val="98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FINANCIAL IMPACT</a:t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63" name="Google Shape;263;p20"/>
          <p:cNvCxnSpPr/>
          <p:nvPr/>
        </p:nvCxnSpPr>
        <p:spPr>
          <a:xfrm>
            <a:off x="-2850" y="4801275"/>
            <a:ext cx="9149700" cy="0"/>
          </a:xfrm>
          <a:prstGeom prst="straightConnector1">
            <a:avLst/>
          </a:prstGeom>
          <a:noFill/>
          <a:ln cap="flat" cmpd="sng" w="38100">
            <a:solidFill>
              <a:srgbClr val="98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4" name="Google Shape;264;p20"/>
          <p:cNvSpPr/>
          <p:nvPr/>
        </p:nvSpPr>
        <p:spPr>
          <a:xfrm>
            <a:off x="2654013" y="2405950"/>
            <a:ext cx="3305100" cy="684000"/>
          </a:xfrm>
          <a:prstGeom prst="rect">
            <a:avLst/>
          </a:prstGeom>
          <a:solidFill>
            <a:srgbClr val="99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DECREASE IN OPERATING EXPENSE</a:t>
            </a:r>
            <a:endParaRPr b="1" sz="1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5" name="Google Shape;265;p20"/>
          <p:cNvSpPr/>
          <p:nvPr/>
        </p:nvSpPr>
        <p:spPr>
          <a:xfrm>
            <a:off x="2654025" y="3391000"/>
            <a:ext cx="3305100" cy="684000"/>
          </a:xfrm>
          <a:prstGeom prst="rect">
            <a:avLst/>
          </a:prstGeom>
          <a:solidFill>
            <a:srgbClr val="99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RETURN ON INVESTMENT</a:t>
            </a:r>
            <a:endParaRPr b="1" sz="2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6" name="Google Shape;266;p20"/>
          <p:cNvSpPr/>
          <p:nvPr/>
        </p:nvSpPr>
        <p:spPr>
          <a:xfrm>
            <a:off x="2641950" y="1389175"/>
            <a:ext cx="3260100" cy="684000"/>
          </a:xfrm>
          <a:prstGeom prst="rect">
            <a:avLst/>
          </a:prstGeom>
          <a:solidFill>
            <a:srgbClr val="99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b="1" lang="en" sz="2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RECOUPED</a:t>
            </a:r>
            <a:r>
              <a:rPr b="1" lang="en" sz="2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 REVENUE</a:t>
            </a:r>
            <a:endParaRPr b="1" sz="2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7" name="Google Shape;267;p20"/>
          <p:cNvSpPr/>
          <p:nvPr/>
        </p:nvSpPr>
        <p:spPr>
          <a:xfrm>
            <a:off x="6809850" y="1420900"/>
            <a:ext cx="1871400" cy="684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A72A1E"/>
                </a:solidFill>
                <a:latin typeface="Lato"/>
                <a:ea typeface="Lato"/>
                <a:cs typeface="Lato"/>
                <a:sym typeface="Lato"/>
              </a:rPr>
              <a:t> 2.5 % </a:t>
            </a:r>
            <a:r>
              <a:rPr b="1" lang="en">
                <a:solidFill>
                  <a:srgbClr val="A72A1E"/>
                </a:solidFill>
                <a:latin typeface="Lato"/>
                <a:ea typeface="Lato"/>
                <a:cs typeface="Lato"/>
                <a:sym typeface="Lato"/>
              </a:rPr>
              <a:t>INCREASE</a:t>
            </a:r>
            <a:r>
              <a:rPr b="1" lang="en">
                <a:solidFill>
                  <a:srgbClr val="A72A1E"/>
                </a:solidFill>
                <a:latin typeface="Lato"/>
                <a:ea typeface="Lato"/>
                <a:cs typeface="Lato"/>
                <a:sym typeface="Lato"/>
              </a:rPr>
              <a:t> IN REVENUE</a:t>
            </a:r>
            <a:endParaRPr b="1">
              <a:solidFill>
                <a:srgbClr val="A72A1E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8" name="Google Shape;268;p20"/>
          <p:cNvSpPr/>
          <p:nvPr/>
        </p:nvSpPr>
        <p:spPr>
          <a:xfrm>
            <a:off x="6809850" y="2405950"/>
            <a:ext cx="1871400" cy="684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A72A1E"/>
                </a:solidFill>
                <a:latin typeface="Lato"/>
                <a:ea typeface="Lato"/>
                <a:cs typeface="Lato"/>
                <a:sym typeface="Lato"/>
              </a:rPr>
              <a:t> 3 % DECREASE IN EXPENSE</a:t>
            </a:r>
            <a:endParaRPr b="1">
              <a:solidFill>
                <a:srgbClr val="A72A1E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9" name="Google Shape;269;p20"/>
          <p:cNvSpPr/>
          <p:nvPr/>
        </p:nvSpPr>
        <p:spPr>
          <a:xfrm>
            <a:off x="6809850" y="3391000"/>
            <a:ext cx="1871400" cy="684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A72A1E"/>
                </a:solidFill>
                <a:latin typeface="Lato"/>
                <a:ea typeface="Lato"/>
                <a:cs typeface="Lato"/>
                <a:sym typeface="Lato"/>
              </a:rPr>
              <a:t> 15 %</a:t>
            </a:r>
            <a:endParaRPr b="1">
              <a:solidFill>
                <a:srgbClr val="A72A1E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0" name="Google Shape;270;p20"/>
          <p:cNvSpPr/>
          <p:nvPr/>
        </p:nvSpPr>
        <p:spPr>
          <a:xfrm>
            <a:off x="62025" y="2189900"/>
            <a:ext cx="1572600" cy="10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A72A1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A72A1E"/>
                </a:solidFill>
                <a:latin typeface="Lato"/>
                <a:ea typeface="Lato"/>
                <a:cs typeface="Lato"/>
                <a:sym typeface="Lato"/>
              </a:rPr>
              <a:t>Investment  of 1.5 Million Dollars</a:t>
            </a:r>
            <a:endParaRPr b="1">
              <a:solidFill>
                <a:srgbClr val="A72A1E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71" name="Google Shape;271;p20"/>
          <p:cNvCxnSpPr/>
          <p:nvPr/>
        </p:nvCxnSpPr>
        <p:spPr>
          <a:xfrm>
            <a:off x="1908975" y="2719888"/>
            <a:ext cx="470700" cy="0"/>
          </a:xfrm>
          <a:prstGeom prst="straightConnector1">
            <a:avLst/>
          </a:prstGeom>
          <a:noFill/>
          <a:ln cap="flat" cmpd="sng" w="38100">
            <a:solidFill>
              <a:srgbClr val="A72A1E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2" name="Google Shape;272;p20"/>
          <p:cNvCxnSpPr/>
          <p:nvPr/>
        </p:nvCxnSpPr>
        <p:spPr>
          <a:xfrm>
            <a:off x="6152550" y="2747938"/>
            <a:ext cx="470700" cy="0"/>
          </a:xfrm>
          <a:prstGeom prst="straightConnector1">
            <a:avLst/>
          </a:prstGeom>
          <a:noFill/>
          <a:ln cap="flat" cmpd="sng" w="38100">
            <a:solidFill>
              <a:srgbClr val="A72A1E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73" name="Google Shape;273;p20">
            <a:hlinkClick action="ppaction://hlinksldjump"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60525" y="4815900"/>
            <a:ext cx="327600" cy="327600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20"/>
          <p:cNvSpPr txBox="1"/>
          <p:nvPr>
            <p:ph type="title"/>
          </p:nvPr>
        </p:nvSpPr>
        <p:spPr>
          <a:xfrm>
            <a:off x="311700" y="2409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 Black"/>
                <a:ea typeface="Lato Black"/>
                <a:cs typeface="Lato Black"/>
                <a:sym typeface="Lato Black"/>
              </a:rPr>
              <a:t>FINANCIAL IMPACT</a:t>
            </a:r>
            <a:endParaRPr>
              <a:latin typeface="Lato Black"/>
              <a:ea typeface="Lato Black"/>
              <a:cs typeface="Lato Black"/>
              <a:sym typeface="Lato Black"/>
            </a:endParaRPr>
          </a:p>
        </p:txBody>
      </p:sp>
      <p:cxnSp>
        <p:nvCxnSpPr>
          <p:cNvPr id="275" name="Google Shape;275;p20"/>
          <p:cNvCxnSpPr/>
          <p:nvPr/>
        </p:nvCxnSpPr>
        <p:spPr>
          <a:xfrm rot="10800000">
            <a:off x="266550" y="361619"/>
            <a:ext cx="4800" cy="525300"/>
          </a:xfrm>
          <a:prstGeom prst="straightConnector1">
            <a:avLst/>
          </a:prstGeom>
          <a:noFill/>
          <a:ln cap="flat" cmpd="sng" w="76200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1"/>
          <p:cNvSpPr txBox="1"/>
          <p:nvPr/>
        </p:nvSpPr>
        <p:spPr>
          <a:xfrm>
            <a:off x="318450" y="217194"/>
            <a:ext cx="8325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latin typeface="Lato Black"/>
                <a:ea typeface="Lato Black"/>
                <a:cs typeface="Lato Black"/>
                <a:sym typeface="Lato Black"/>
              </a:rPr>
              <a:t>STRATEGY IMPACT</a:t>
            </a:r>
            <a:endParaRPr sz="2300">
              <a:solidFill>
                <a:srgbClr val="000000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cxnSp>
        <p:nvCxnSpPr>
          <p:cNvPr id="281" name="Google Shape;281;p21"/>
          <p:cNvCxnSpPr/>
          <p:nvPr/>
        </p:nvCxnSpPr>
        <p:spPr>
          <a:xfrm rot="10800000">
            <a:off x="261750" y="240894"/>
            <a:ext cx="4800" cy="525300"/>
          </a:xfrm>
          <a:prstGeom prst="straightConnector1">
            <a:avLst/>
          </a:prstGeom>
          <a:noFill/>
          <a:ln cap="flat" cmpd="sng" w="76200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82" name="Google Shape;282;p21"/>
          <p:cNvSpPr/>
          <p:nvPr/>
        </p:nvSpPr>
        <p:spPr>
          <a:xfrm>
            <a:off x="418000" y="983050"/>
            <a:ext cx="1593300" cy="855600"/>
          </a:xfrm>
          <a:prstGeom prst="rect">
            <a:avLst/>
          </a:prstGeom>
          <a:solidFill>
            <a:srgbClr val="98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ASSUMPTIONS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283" name="Google Shape;283;p21"/>
          <p:cNvSpPr/>
          <p:nvPr/>
        </p:nvSpPr>
        <p:spPr>
          <a:xfrm>
            <a:off x="403300" y="1941974"/>
            <a:ext cx="1622700" cy="1506600"/>
          </a:xfrm>
          <a:prstGeom prst="rect">
            <a:avLst/>
          </a:prstGeom>
          <a:solidFill>
            <a:srgbClr val="98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EA SPORTS</a:t>
            </a:r>
            <a:endParaRPr b="1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STRATEGY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284" name="Google Shape;284;p21"/>
          <p:cNvSpPr/>
          <p:nvPr/>
        </p:nvSpPr>
        <p:spPr>
          <a:xfrm>
            <a:off x="413050" y="3551900"/>
            <a:ext cx="1603200" cy="936600"/>
          </a:xfrm>
          <a:prstGeom prst="rect">
            <a:avLst/>
          </a:prstGeom>
          <a:solidFill>
            <a:srgbClr val="98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IMPACT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285" name="Google Shape;285;p21"/>
          <p:cNvSpPr/>
          <p:nvPr/>
        </p:nvSpPr>
        <p:spPr>
          <a:xfrm>
            <a:off x="266550" y="4815900"/>
            <a:ext cx="2375400" cy="327600"/>
          </a:xfrm>
          <a:prstGeom prst="rect">
            <a:avLst/>
          </a:prstGeom>
          <a:solidFill>
            <a:srgbClr val="98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EXECUTIVE SUMMARY</a:t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6" name="Google Shape;286;p21"/>
          <p:cNvSpPr/>
          <p:nvPr/>
        </p:nvSpPr>
        <p:spPr>
          <a:xfrm>
            <a:off x="2641950" y="4815900"/>
            <a:ext cx="2778300" cy="32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980000"/>
                </a:solidFill>
                <a:latin typeface="Lato"/>
                <a:ea typeface="Lato"/>
                <a:cs typeface="Lato"/>
                <a:sym typeface="Lato"/>
              </a:rPr>
              <a:t>POSITIVE REINFORCEMENT</a:t>
            </a:r>
            <a:endParaRPr b="1">
              <a:solidFill>
                <a:srgbClr val="98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7" name="Google Shape;287;p21"/>
          <p:cNvSpPr/>
          <p:nvPr/>
        </p:nvSpPr>
        <p:spPr>
          <a:xfrm>
            <a:off x="5420250" y="4815900"/>
            <a:ext cx="1203000" cy="32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980000"/>
                </a:solidFill>
                <a:latin typeface="Lato"/>
                <a:ea typeface="Lato"/>
                <a:cs typeface="Lato"/>
                <a:sym typeface="Lato"/>
              </a:rPr>
              <a:t>ROLL OUT</a:t>
            </a:r>
            <a:endParaRPr b="1">
              <a:solidFill>
                <a:srgbClr val="98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8" name="Google Shape;288;p21"/>
          <p:cNvSpPr/>
          <p:nvPr/>
        </p:nvSpPr>
        <p:spPr>
          <a:xfrm>
            <a:off x="6623250" y="4815900"/>
            <a:ext cx="2244600" cy="32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980000"/>
                </a:solidFill>
                <a:latin typeface="Lato"/>
                <a:ea typeface="Lato"/>
                <a:cs typeface="Lato"/>
                <a:sym typeface="Lato"/>
              </a:rPr>
              <a:t>FINANCIAL IMPACT</a:t>
            </a:r>
            <a:endParaRPr b="1">
              <a:solidFill>
                <a:srgbClr val="98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89" name="Google Shape;289;p21"/>
          <p:cNvCxnSpPr/>
          <p:nvPr/>
        </p:nvCxnSpPr>
        <p:spPr>
          <a:xfrm>
            <a:off x="-2850" y="4801275"/>
            <a:ext cx="9149700" cy="0"/>
          </a:xfrm>
          <a:prstGeom prst="straightConnector1">
            <a:avLst/>
          </a:prstGeom>
          <a:noFill/>
          <a:ln cap="flat" cmpd="sng" w="38100">
            <a:solidFill>
              <a:srgbClr val="98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0" name="Google Shape;290;p21"/>
          <p:cNvSpPr/>
          <p:nvPr/>
        </p:nvSpPr>
        <p:spPr>
          <a:xfrm>
            <a:off x="2379975" y="1986688"/>
            <a:ext cx="1996500" cy="46230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Positive Reinforcement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291" name="Google Shape;291;p21"/>
          <p:cNvSpPr/>
          <p:nvPr/>
        </p:nvSpPr>
        <p:spPr>
          <a:xfrm>
            <a:off x="4572000" y="1986688"/>
            <a:ext cx="1996500" cy="46230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Muting System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292" name="Google Shape;292;p21"/>
          <p:cNvSpPr/>
          <p:nvPr/>
        </p:nvSpPr>
        <p:spPr>
          <a:xfrm>
            <a:off x="6764025" y="1986688"/>
            <a:ext cx="1996500" cy="46230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Player Ability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293" name="Google Shape;293;p21"/>
          <p:cNvSpPr/>
          <p:nvPr/>
        </p:nvSpPr>
        <p:spPr>
          <a:xfrm>
            <a:off x="2379975" y="3551900"/>
            <a:ext cx="3029100" cy="936600"/>
          </a:xfrm>
          <a:prstGeom prst="rect">
            <a:avLst/>
          </a:prstGeom>
          <a:noFill/>
          <a:ln cap="flat" cmpd="sng" w="19050">
            <a:solidFill>
              <a:srgbClr val="98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40% reduction in online toxicity</a:t>
            </a:r>
            <a:endParaRPr sz="15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94" name="Google Shape;29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2263" y="2487925"/>
            <a:ext cx="775976" cy="7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15025" y="2537500"/>
            <a:ext cx="726425" cy="726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99074" y="2512700"/>
            <a:ext cx="726425" cy="726425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21"/>
          <p:cNvSpPr/>
          <p:nvPr/>
        </p:nvSpPr>
        <p:spPr>
          <a:xfrm>
            <a:off x="5662750" y="3564288"/>
            <a:ext cx="3029100" cy="936600"/>
          </a:xfrm>
          <a:prstGeom prst="rect">
            <a:avLst/>
          </a:prstGeom>
          <a:noFill/>
          <a:ln cap="flat" cmpd="sng" w="19050">
            <a:solidFill>
              <a:srgbClr val="98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15% ROI resulting from year 1 of implementation</a:t>
            </a:r>
            <a:endParaRPr sz="15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98" name="Google Shape;298;p21">
            <a:hlinkClick action="ppaction://hlinksldjump"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760525" y="4815900"/>
            <a:ext cx="327600" cy="327600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21"/>
          <p:cNvSpPr/>
          <p:nvPr/>
        </p:nvSpPr>
        <p:spPr>
          <a:xfrm>
            <a:off x="2379975" y="1186500"/>
            <a:ext cx="405430" cy="125816"/>
          </a:xfrm>
          <a:custGeom>
            <a:rect b="b" l="l" r="r" t="t"/>
            <a:pathLst>
              <a:path extrusionOk="0" h="1360170" w="4383028">
                <a:moveTo>
                  <a:pt x="4308098" y="579120"/>
                </a:moveTo>
                <a:lnTo>
                  <a:pt x="3608328" y="55880"/>
                </a:lnTo>
                <a:cubicBezTo>
                  <a:pt x="3534668" y="0"/>
                  <a:pt x="3473708" y="30480"/>
                  <a:pt x="3473708" y="123190"/>
                </a:cubicBezTo>
                <a:lnTo>
                  <a:pt x="3473708" y="556260"/>
                </a:lnTo>
                <a:lnTo>
                  <a:pt x="831850" y="556260"/>
                </a:lnTo>
                <a:cubicBezTo>
                  <a:pt x="778510" y="382270"/>
                  <a:pt x="617220" y="255270"/>
                  <a:pt x="425450" y="255270"/>
                </a:cubicBezTo>
                <a:cubicBezTo>
                  <a:pt x="190500" y="255270"/>
                  <a:pt x="0" y="445770"/>
                  <a:pt x="0" y="680720"/>
                </a:cubicBezTo>
                <a:cubicBezTo>
                  <a:pt x="0" y="915670"/>
                  <a:pt x="190500" y="1106170"/>
                  <a:pt x="425450" y="1106170"/>
                </a:cubicBezTo>
                <a:cubicBezTo>
                  <a:pt x="617220" y="1106170"/>
                  <a:pt x="778510" y="979170"/>
                  <a:pt x="831850" y="805180"/>
                </a:cubicBezTo>
                <a:lnTo>
                  <a:pt x="3472667" y="805180"/>
                </a:lnTo>
                <a:lnTo>
                  <a:pt x="3472667" y="1236980"/>
                </a:lnTo>
                <a:cubicBezTo>
                  <a:pt x="3472667" y="1329690"/>
                  <a:pt x="3533398" y="1360170"/>
                  <a:pt x="3607058" y="1304290"/>
                </a:cubicBezTo>
                <a:lnTo>
                  <a:pt x="4308098" y="779780"/>
                </a:lnTo>
                <a:cubicBezTo>
                  <a:pt x="4383028" y="726440"/>
                  <a:pt x="4383028" y="635000"/>
                  <a:pt x="4308098" y="579120"/>
                </a:cubicBezTo>
                <a:close/>
              </a:path>
            </a:pathLst>
          </a:custGeom>
          <a:solidFill>
            <a:srgbClr val="999999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21"/>
          <p:cNvSpPr/>
          <p:nvPr/>
        </p:nvSpPr>
        <p:spPr>
          <a:xfrm>
            <a:off x="2785400" y="983038"/>
            <a:ext cx="6237600" cy="85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>
                <a:latin typeface="Arvo"/>
                <a:ea typeface="Arvo"/>
                <a:cs typeface="Arvo"/>
                <a:sym typeface="Arvo"/>
              </a:rPr>
              <a:t>Timeline and financials were calculated based on scaling down full sized projects</a:t>
            </a:r>
            <a:endParaRPr sz="1200">
              <a:latin typeface="Arvo"/>
              <a:ea typeface="Arvo"/>
              <a:cs typeface="Arvo"/>
              <a:sym typeface="Arvo"/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200">
              <a:latin typeface="Arvo"/>
              <a:ea typeface="Arvo"/>
              <a:cs typeface="Arvo"/>
              <a:sym typeface="Arv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